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80" r:id="rId6"/>
    <p:sldId id="261" r:id="rId7"/>
    <p:sldId id="260"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10"/>
    <p:restoredTop sz="94643"/>
  </p:normalViewPr>
  <p:slideViewPr>
    <p:cSldViewPr snapToGrid="0" snapToObjects="1">
      <p:cViewPr>
        <p:scale>
          <a:sx n="100" d="100"/>
          <a:sy n="100" d="100"/>
        </p:scale>
        <p:origin x="54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940D9-A0F5-5441-BFC1-53C136B72435}" type="datetimeFigureOut">
              <a:rPr lang="en-US" smtClean="0"/>
              <a:t>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795AA-8646-AB4D-816D-6B9268303843}" type="slidenum">
              <a:rPr lang="en-US" smtClean="0"/>
              <a:t>‹#›</a:t>
            </a:fld>
            <a:endParaRPr lang="en-US"/>
          </a:p>
        </p:txBody>
      </p:sp>
    </p:spTree>
    <p:extLst>
      <p:ext uri="{BB962C8B-B14F-4D97-AF65-F5344CB8AC3E}">
        <p14:creationId xmlns:p14="http://schemas.microsoft.com/office/powerpoint/2010/main" val="176015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134665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smtClean="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177250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Million dollar computer with</a:t>
            </a:r>
            <a:r>
              <a:rPr lang="en-US" baseline="0" dirty="0" smtClean="0"/>
              <a:t> less computation than your phone</a:t>
            </a:r>
          </a:p>
          <a:p>
            <a:endParaRPr lang="en-US" baseline="0" dirty="0" smtClean="0"/>
          </a:p>
          <a:p>
            <a:r>
              <a:rPr lang="en-US" baseline="0" dirty="0" smtClean="0"/>
              <a:t>MT </a:t>
            </a:r>
            <a:r>
              <a:rPr lang="en-US" baseline="0" smtClean="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200649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151232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Kasparov</a:t>
            </a:r>
            <a:r>
              <a:rPr lang="en-US" baseline="0" dirty="0" smtClean="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136676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smtClean="0">
                <a:latin typeface="Helvetica" charset="0"/>
                <a:cs typeface="Helvetica" charset="0"/>
                <a:sym typeface="Helvetica" charset="0"/>
              </a:rPr>
              <a:t>All applications can be thought of as decision making or useful sub-components of decision making</a:t>
            </a:r>
          </a:p>
        </p:txBody>
      </p:sp>
    </p:spTree>
    <p:extLst>
      <p:ext uri="{BB962C8B-B14F-4D97-AF65-F5344CB8AC3E}">
        <p14:creationId xmlns:p14="http://schemas.microsoft.com/office/powerpoint/2010/main" val="60201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3515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6573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63495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6758"/>
            <a:ext cx="10515600" cy="607641"/>
          </a:xfrm>
        </p:spPr>
        <p:txBody>
          <a:bodyPr>
            <a:normAutofit/>
          </a:bodyPr>
          <a:lstStyle>
            <a:lvl1pPr algn="ct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cxnSp>
        <p:nvCxnSpPr>
          <p:cNvPr id="8" name="Straight Connector 7"/>
          <p:cNvCxnSpPr/>
          <p:nvPr userDrawn="1"/>
        </p:nvCxnSpPr>
        <p:spPr>
          <a:xfrm>
            <a:off x="0" y="1050588"/>
            <a:ext cx="12192000" cy="0"/>
          </a:xfrm>
          <a:prstGeom prst="line">
            <a:avLst/>
          </a:prstGeom>
          <a:ln w="50800">
            <a:solidFill>
              <a:srgbClr val="BB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54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853FB2-19F0-2A47-895C-60E51D6E971E}" type="datetimeFigureOut">
              <a:rPr lang="en-U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665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853FB2-19F0-2A47-895C-60E51D6E971E}" type="datetimeFigureOut">
              <a:rPr lang="en-US" smtClean="0"/>
              <a:t>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26277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853FB2-19F0-2A47-895C-60E51D6E971E}" type="datetimeFigureOut">
              <a:rPr lang="en-U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49790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853FB2-19F0-2A47-895C-60E51D6E971E}" type="datetimeFigureOut">
              <a:rPr lang="en-US" smtClean="0"/>
              <a:t>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532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53FB2-19F0-2A47-895C-60E51D6E971E}" type="datetimeFigureOut">
              <a:rPr lang="en-US" smtClean="0"/>
              <a:t>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34522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870286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194056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53FB2-19F0-2A47-895C-60E51D6E971E}" type="datetimeFigureOut">
              <a:rPr lang="en-US" smtClean="0"/>
              <a:t>1/5/19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3487A-185D-6F4D-8B2A-9C3BCD410414}" type="slidenum">
              <a:rPr lang="en-US" smtClean="0"/>
              <a:t>‹#›</a:t>
            </a:fld>
            <a:endParaRPr lang="en-US"/>
          </a:p>
        </p:txBody>
      </p:sp>
    </p:spTree>
    <p:extLst>
      <p:ext uri="{BB962C8B-B14F-4D97-AF65-F5344CB8AC3E}">
        <p14:creationId xmlns:p14="http://schemas.microsoft.com/office/powerpoint/2010/main" val="1801594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Newman-griffis.1@osu.edu" TargetMode="Externa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hyperlink" Target="http://www.extremetech.com/wp-content/uploads/2012/03/1791712.jpeg" TargetMode="External"/><Relationship Id="rId7"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hyperlink" Target="file:///localhost\upload.wikimedia.org\wikipedia\commons\7\76\Kinect2-ir-image.png" TargetMode="External"/><Relationship Id="rId4" Type="http://schemas.openxmlformats.org/officeDocument/2006/relationships/image" Target="../media/image19.png"/><Relationship Id="rId5" Type="http://schemas.openxmlformats.org/officeDocument/2006/relationships/hyperlink" Target="file:///localhost\upload.wikimedia.org\wikipedia\commons\9\90\Kinect2-deepmap.png" TargetMode="External"/><Relationship Id="rId6" Type="http://schemas.openxmlformats.org/officeDocument/2006/relationships/image" Target="../media/image20.png"/><Relationship Id="rId7" Type="http://schemas.openxmlformats.org/officeDocument/2006/relationships/hyperlink" Target="file:///localhost\upload.wikimedia.org\wikipedia\commons\6\67\Xbox-360-Kinect-Standalone.png" TargetMode="External"/><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web.cse.ohio-state.edu/~newman-griffis.1/cse3521au17" TargetMode="External"/><Relationship Id="rId4" Type="http://schemas.openxmlformats.org/officeDocument/2006/relationships/image" Target="../media/image2.png"/><Relationship Id="rId5" Type="http://schemas.openxmlformats.org/officeDocument/2006/relationships/hyperlink" Target="https://https//inst.eecs.berkeley.edu/~cs188/fa18/index.html" TargetMode="External"/><Relationship Id="rId1" Type="http://schemas.openxmlformats.org/officeDocument/2006/relationships/slideLayout" Target="../slideLayouts/slideLayout2.xml"/><Relationship Id="rId2" Type="http://schemas.openxmlformats.org/officeDocument/2006/relationships/hyperlink" Target="https://lanwuwei.github.io/courses/3521_sp1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wmf"/></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693185"/>
          </a:xfrm>
        </p:spPr>
        <p:txBody>
          <a:bodyPr>
            <a:normAutofit/>
          </a:bodyPr>
          <a:lstStyle/>
          <a:p>
            <a:r>
              <a:rPr lang="en-US" sz="4000" dirty="0" smtClean="0">
                <a:solidFill>
                  <a:schemeClr val="accent1"/>
                </a:solidFill>
              </a:rPr>
              <a:t>CSE 3521: Intro to Artificial Intelligence</a:t>
            </a:r>
            <a:endParaRPr lang="en-US" sz="4000" dirty="0">
              <a:solidFill>
                <a:schemeClr val="accent1"/>
              </a:solidFill>
            </a:endParaRPr>
          </a:p>
        </p:txBody>
      </p:sp>
      <p:sp>
        <p:nvSpPr>
          <p:cNvPr id="4" name="TextBox 3"/>
          <p:cNvSpPr txBox="1"/>
          <p:nvPr/>
        </p:nvSpPr>
        <p:spPr>
          <a:xfrm>
            <a:off x="2239617" y="5098486"/>
            <a:ext cx="7712765" cy="646331"/>
          </a:xfrm>
          <a:prstGeom prst="rect">
            <a:avLst/>
          </a:prstGeom>
          <a:noFill/>
        </p:spPr>
        <p:txBody>
          <a:bodyPr wrap="square" rtlCol="0">
            <a:spAutoFit/>
          </a:bodyPr>
          <a:lstStyle/>
          <a:p>
            <a:pPr algn="ctr"/>
            <a:r>
              <a:rPr lang="en-US" b="1" dirty="0" smtClean="0"/>
              <a:t>Instructor</a:t>
            </a:r>
            <a:r>
              <a:rPr lang="en-US" dirty="0" smtClean="0"/>
              <a:t>: </a:t>
            </a:r>
            <a:r>
              <a:rPr lang="en-US" altLang="zh-CN" dirty="0" smtClean="0"/>
              <a:t>Wuwei</a:t>
            </a:r>
            <a:r>
              <a:rPr lang="zh-CN" altLang="en-US" dirty="0" smtClean="0"/>
              <a:t> </a:t>
            </a:r>
            <a:r>
              <a:rPr lang="en-US" altLang="zh-CN" dirty="0" smtClean="0"/>
              <a:t>Lan</a:t>
            </a:r>
            <a:endParaRPr lang="en-US" dirty="0" smtClean="0"/>
          </a:p>
          <a:p>
            <a:pPr algn="ctr"/>
            <a:r>
              <a:rPr lang="en-US" altLang="zh-CN" dirty="0" smtClean="0">
                <a:hlinkClick r:id="rId2"/>
              </a:rPr>
              <a:t>lan</a:t>
            </a:r>
            <a:r>
              <a:rPr lang="en-US" dirty="0" smtClean="0">
                <a:hlinkClick r:id="rId2"/>
              </a:rPr>
              <a:t>.1</a:t>
            </a:r>
            <a:r>
              <a:rPr lang="en-US" altLang="zh-CN" dirty="0" smtClean="0">
                <a:hlinkClick r:id="rId2"/>
              </a:rPr>
              <a:t>05</a:t>
            </a:r>
            <a:r>
              <a:rPr lang="en-US" dirty="0" smtClean="0">
                <a:hlinkClick r:id="rId2"/>
              </a:rPr>
              <a:t>@osu.edu</a:t>
            </a:r>
            <a:endParaRPr lang="en-US" dirty="0" smtClean="0"/>
          </a:p>
        </p:txBody>
      </p:sp>
      <p:sp>
        <p:nvSpPr>
          <p:cNvPr id="5" name="TextBox 4"/>
          <p:cNvSpPr txBox="1"/>
          <p:nvPr/>
        </p:nvSpPr>
        <p:spPr>
          <a:xfrm>
            <a:off x="2239617" y="6354417"/>
            <a:ext cx="7712765" cy="369332"/>
          </a:xfrm>
          <a:prstGeom prst="rect">
            <a:avLst/>
          </a:prstGeom>
          <a:noFill/>
        </p:spPr>
        <p:txBody>
          <a:bodyPr wrap="square" rtlCol="0">
            <a:spAutoFit/>
          </a:bodyPr>
          <a:lstStyle/>
          <a:p>
            <a:pPr algn="ctr"/>
            <a:r>
              <a:rPr lang="en-US" b="1" dirty="0" smtClean="0"/>
              <a:t>The </a:t>
            </a:r>
            <a:r>
              <a:rPr lang="en-US" b="1" smtClean="0"/>
              <a:t>Ohio State University</a:t>
            </a:r>
            <a:endParaRPr lang="en-US" dirty="0" smtClean="0"/>
          </a:p>
        </p:txBody>
      </p:sp>
      <p:pic>
        <p:nvPicPr>
          <p:cNvPr id="6" name="Picture 5" descr="C:\Temp\ketrina\Lecture1-Introduction.png"/>
          <p:cNvPicPr>
            <a:picLocks noChangeAspect="1" noChangeArrowheads="1"/>
          </p:cNvPicPr>
          <p:nvPr/>
        </p:nvPicPr>
        <p:blipFill>
          <a:blip r:embed="rId3" cstate="print"/>
          <a:srcRect/>
          <a:stretch>
            <a:fillRect/>
          </a:stretch>
        </p:blipFill>
        <p:spPr bwMode="auto">
          <a:xfrm>
            <a:off x="3837431" y="2753098"/>
            <a:ext cx="4517136" cy="2017438"/>
          </a:xfrm>
          <a:prstGeom prst="rect">
            <a:avLst/>
          </a:prstGeom>
          <a:noFill/>
        </p:spPr>
      </p:pic>
    </p:spTree>
    <p:extLst>
      <p:ext uri="{BB962C8B-B14F-4D97-AF65-F5344CB8AC3E}">
        <p14:creationId xmlns:p14="http://schemas.microsoft.com/office/powerpoint/2010/main" val="1628009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a:t>
            </a:r>
            <a:endParaRPr lang="en-US" dirty="0"/>
          </a:p>
        </p:txBody>
      </p:sp>
      <p:sp>
        <p:nvSpPr>
          <p:cNvPr id="3" name="Content Placeholder 2"/>
          <p:cNvSpPr>
            <a:spLocks noGrp="1"/>
          </p:cNvSpPr>
          <p:nvPr>
            <p:ph idx="1"/>
          </p:nvPr>
        </p:nvSpPr>
        <p:spPr>
          <a:xfrm>
            <a:off x="559906" y="1428060"/>
            <a:ext cx="4827104" cy="4793836"/>
          </a:xfrm>
          <a:ln>
            <a:solidFill>
              <a:schemeClr val="accent1"/>
            </a:solidFill>
          </a:ln>
        </p:spPr>
        <p:txBody>
          <a:bodyPr>
            <a:noAutofit/>
          </a:bodyPr>
          <a:lstStyle/>
          <a:p>
            <a:pPr marL="0" indent="0" algn="ctr">
              <a:buNone/>
            </a:pPr>
            <a:r>
              <a:rPr lang="en-US" sz="1600" i="1" dirty="0" smtClean="0"/>
              <a:t>Left hand side</a:t>
            </a:r>
          </a:p>
          <a:p>
            <a:pPr marL="0" indent="0">
              <a:buNone/>
            </a:pPr>
            <a:r>
              <a:rPr lang="en-US" sz="1600" dirty="0" smtClean="0"/>
              <a:t>Judge: Hi what’s your name?</a:t>
            </a:r>
          </a:p>
          <a:p>
            <a:pPr marL="0" indent="0">
              <a:buNone/>
            </a:pPr>
            <a:r>
              <a:rPr lang="en-US" sz="1600" dirty="0" smtClean="0"/>
              <a:t>Entity: I don’t </a:t>
            </a:r>
            <a:r>
              <a:rPr lang="en-US" sz="1600" dirty="0" err="1" smtClean="0"/>
              <a:t>kno</a:t>
            </a:r>
            <a:endParaRPr lang="en-US" sz="1600" dirty="0" smtClean="0"/>
          </a:p>
          <a:p>
            <a:pPr marL="0" indent="0">
              <a:buNone/>
            </a:pPr>
            <a:r>
              <a:rPr lang="en-US" sz="1600" dirty="0" smtClean="0"/>
              <a:t>Judge: My name’s Jane. I live in London. </a:t>
            </a:r>
            <a:r>
              <a:rPr lang="en-US" sz="1600" dirty="0" err="1" smtClean="0"/>
              <a:t>Wehre</a:t>
            </a:r>
            <a:r>
              <a:rPr lang="en-US" sz="1600" dirty="0" smtClean="0"/>
              <a:t> do you live</a:t>
            </a:r>
          </a:p>
          <a:p>
            <a:pPr marL="0" indent="0">
              <a:buNone/>
            </a:pPr>
            <a:r>
              <a:rPr lang="en-US" sz="1600" dirty="0" smtClean="0"/>
              <a:t>Entity: I live in </a:t>
            </a:r>
            <a:r>
              <a:rPr lang="en-US" sz="1600" dirty="0" err="1" smtClean="0"/>
              <a:t>london</a:t>
            </a:r>
            <a:r>
              <a:rPr lang="en-US" sz="1600" dirty="0" smtClean="0"/>
              <a:t> </a:t>
            </a:r>
            <a:r>
              <a:rPr lang="en-US" sz="1600" dirty="0" err="1" smtClean="0"/>
              <a:t>aswell</a:t>
            </a:r>
            <a:endParaRPr lang="en-US" sz="1600" dirty="0" smtClean="0"/>
          </a:p>
          <a:p>
            <a:pPr marL="0" indent="0">
              <a:buNone/>
            </a:pPr>
            <a:r>
              <a:rPr lang="en-US" sz="1600" dirty="0" smtClean="0"/>
              <a:t>Judge: Do you like living in London?</a:t>
            </a:r>
          </a:p>
          <a:p>
            <a:pPr marL="0" indent="0">
              <a:buNone/>
            </a:pPr>
            <a:r>
              <a:rPr lang="en-US" sz="1600" dirty="0" smtClean="0"/>
              <a:t>Entity: yes I like it because there are a lot of things to do there and also it is the capital city of </a:t>
            </a:r>
            <a:r>
              <a:rPr lang="en-US" sz="1600" dirty="0" err="1" smtClean="0"/>
              <a:t>england</a:t>
            </a:r>
            <a:endParaRPr lang="en-US" sz="1600" dirty="0" smtClean="0"/>
          </a:p>
          <a:p>
            <a:pPr marL="0" indent="0">
              <a:buNone/>
            </a:pPr>
            <a:r>
              <a:rPr lang="en-US" sz="1600" dirty="0" smtClean="0"/>
              <a:t>Judge: What’s my name?</a:t>
            </a:r>
          </a:p>
          <a:p>
            <a:pPr marL="0" indent="0">
              <a:buNone/>
            </a:pPr>
            <a:r>
              <a:rPr lang="en-US" sz="1600" dirty="0" smtClean="0"/>
              <a:t>Entity: sorry?</a:t>
            </a:r>
          </a:p>
          <a:p>
            <a:pPr marL="0" indent="0">
              <a:buNone/>
            </a:pPr>
            <a:r>
              <a:rPr lang="en-US" sz="1600" dirty="0" smtClean="0"/>
              <a:t>Judge: What’s my name?</a:t>
            </a:r>
          </a:p>
          <a:p>
            <a:pPr marL="0" indent="0">
              <a:buNone/>
            </a:pPr>
            <a:r>
              <a:rPr lang="en-US" sz="1600" dirty="0" smtClean="0"/>
              <a:t>Entity: jane</a:t>
            </a:r>
          </a:p>
          <a:p>
            <a:pPr marL="0" indent="0">
              <a:buNone/>
            </a:pPr>
            <a:r>
              <a:rPr lang="en-US" sz="1600" dirty="0" smtClean="0"/>
              <a:t>Judge: And what’s your name?</a:t>
            </a:r>
            <a:br>
              <a:rPr lang="en-US" sz="1600" dirty="0" smtClean="0"/>
            </a:br>
            <a:r>
              <a:rPr lang="en-US" sz="1600" dirty="0" smtClean="0"/>
              <a:t>Entity: I don</a:t>
            </a:r>
            <a:r>
              <a:rPr lang="uk-UA" sz="1600" dirty="0" smtClean="0"/>
              <a:t>’</a:t>
            </a:r>
            <a:r>
              <a:rPr lang="en-US" sz="1600" dirty="0" smtClean="0"/>
              <a:t>t know</a:t>
            </a:r>
            <a:endParaRPr lang="en-US" sz="1600" dirty="0"/>
          </a:p>
        </p:txBody>
      </p:sp>
      <p:sp>
        <p:nvSpPr>
          <p:cNvPr id="4" name="Content Placeholder 2"/>
          <p:cNvSpPr txBox="1">
            <a:spLocks/>
          </p:cNvSpPr>
          <p:nvPr/>
        </p:nvSpPr>
        <p:spPr>
          <a:xfrm>
            <a:off x="6526696" y="1428060"/>
            <a:ext cx="4827104" cy="4793836"/>
          </a:xfrm>
          <a:prstGeom prst="rect">
            <a:avLst/>
          </a:prstGeom>
          <a:ln>
            <a:solidFill>
              <a:schemeClr val="accent6"/>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600" i="1" dirty="0" smtClean="0"/>
              <a:t>Right hand side</a:t>
            </a:r>
          </a:p>
          <a:p>
            <a:pPr marL="0" indent="0">
              <a:buFont typeface="Arial"/>
              <a:buNone/>
            </a:pPr>
            <a:r>
              <a:rPr lang="en-US" sz="1600" dirty="0" smtClean="0"/>
              <a:t>Judge: What </a:t>
            </a:r>
            <a:r>
              <a:rPr lang="en-US" sz="1600" dirty="0" err="1" smtClean="0"/>
              <a:t>colour</a:t>
            </a:r>
            <a:r>
              <a:rPr lang="en-US" sz="1600" dirty="0" smtClean="0"/>
              <a:t> is the carpet in your room</a:t>
            </a:r>
          </a:p>
          <a:p>
            <a:pPr marL="0" indent="0">
              <a:buFont typeface="Arial"/>
              <a:buNone/>
            </a:pPr>
            <a:r>
              <a:rPr lang="en-US" sz="1600" dirty="0" smtClean="0"/>
              <a:t>Entity: I like pink; what do you like?</a:t>
            </a:r>
          </a:p>
          <a:p>
            <a:pPr marL="0" indent="0">
              <a:buFont typeface="Arial"/>
              <a:buNone/>
            </a:pPr>
            <a:r>
              <a:rPr lang="en-US" sz="1600" dirty="0" smtClean="0"/>
              <a:t>Judge: I like pink. My name is John. What’s your name?</a:t>
            </a:r>
            <a:br>
              <a:rPr lang="en-US" sz="1600" dirty="0" smtClean="0"/>
            </a:br>
            <a:r>
              <a:rPr lang="en-US" sz="1600" dirty="0" smtClean="0"/>
              <a:t>Entity: Red. Hello John. Its nice to meet such a fine person as yourself.</a:t>
            </a:r>
          </a:p>
          <a:p>
            <a:pPr marL="0" indent="0">
              <a:buFont typeface="Arial"/>
              <a:buNone/>
            </a:pPr>
            <a:r>
              <a:rPr lang="en-US" sz="1600" dirty="0" smtClean="0"/>
              <a:t>Judge: Red is my </a:t>
            </a:r>
            <a:r>
              <a:rPr lang="en-US" sz="1600" dirty="0" err="1" smtClean="0"/>
              <a:t>favourite</a:t>
            </a:r>
            <a:r>
              <a:rPr lang="en-US" sz="1600" dirty="0" smtClean="0"/>
              <a:t> </a:t>
            </a:r>
            <a:r>
              <a:rPr lang="en-US" sz="1600" dirty="0" err="1" smtClean="0"/>
              <a:t>colour</a:t>
            </a:r>
            <a:r>
              <a:rPr lang="en-US" sz="1600" dirty="0" smtClean="0"/>
              <a:t>. What’s yours?</a:t>
            </a:r>
          </a:p>
          <a:p>
            <a:pPr marL="0" indent="0">
              <a:buFont typeface="Arial"/>
              <a:buNone/>
            </a:pPr>
            <a:r>
              <a:rPr lang="en-US" sz="1600" dirty="0" smtClean="0"/>
              <a:t>Entity: My favorite color is red.</a:t>
            </a:r>
          </a:p>
          <a:p>
            <a:pPr marL="0" indent="0">
              <a:buFont typeface="Arial"/>
              <a:buNone/>
            </a:pPr>
            <a:r>
              <a:rPr lang="en-US" sz="1600" dirty="0" smtClean="0"/>
              <a:t>Judge: You use American spelling. Are you in the USA?</a:t>
            </a:r>
          </a:p>
          <a:p>
            <a:pPr marL="0" indent="0">
              <a:buFont typeface="Arial"/>
              <a:buNone/>
            </a:pPr>
            <a:r>
              <a:rPr lang="en-US" sz="1600" dirty="0" smtClean="0"/>
              <a:t>Entity: But you are not even American. Just remember atheism is only a belief system. And it too can be forced on people who don’t agree.</a:t>
            </a:r>
          </a:p>
          <a:p>
            <a:pPr marL="0" indent="0">
              <a:buFont typeface="Arial"/>
              <a:buNone/>
            </a:pPr>
            <a:r>
              <a:rPr lang="en-US" sz="1600" dirty="0" smtClean="0"/>
              <a:t>Judge: How do you like your eggs – ever easy or sunny side up?</a:t>
            </a:r>
            <a:br>
              <a:rPr lang="en-US" sz="1600" dirty="0" smtClean="0"/>
            </a:br>
            <a:r>
              <a:rPr lang="en-US" sz="1600" dirty="0" smtClean="0"/>
              <a:t>Entity: How I wonder if I like my eggs-over easy or sunny side up? This is so explainable. That list makes me feel unsure John.</a:t>
            </a:r>
            <a:endParaRPr lang="en-US" sz="1600" dirty="0"/>
          </a:p>
        </p:txBody>
      </p:sp>
      <p:sp>
        <p:nvSpPr>
          <p:cNvPr id="5" name="TextBox 4"/>
          <p:cNvSpPr txBox="1"/>
          <p:nvPr/>
        </p:nvSpPr>
        <p:spPr>
          <a:xfrm>
            <a:off x="5049078" y="6539948"/>
            <a:ext cx="6758609" cy="246221"/>
          </a:xfrm>
          <a:prstGeom prst="rect">
            <a:avLst/>
          </a:prstGeom>
          <a:noFill/>
        </p:spPr>
        <p:txBody>
          <a:bodyPr wrap="square" rtlCol="0">
            <a:spAutoFit/>
          </a:bodyPr>
          <a:lstStyle/>
          <a:p>
            <a:pPr algn="r"/>
            <a:r>
              <a:rPr lang="en-US" sz="1000" dirty="0" smtClean="0"/>
              <a:t>Example taken from “Turing’s Imitation Game,” by Warwick and Shah (2016)</a:t>
            </a:r>
            <a:endParaRPr lang="en-US" sz="1000" dirty="0"/>
          </a:p>
        </p:txBody>
      </p:sp>
    </p:spTree>
    <p:extLst>
      <p:ext uri="{BB962C8B-B14F-4D97-AF65-F5344CB8AC3E}">
        <p14:creationId xmlns:p14="http://schemas.microsoft.com/office/powerpoint/2010/main" val="135677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good is passing the Turing Test?</a:t>
            </a:r>
            <a:endParaRPr lang="en-US" dirty="0"/>
          </a:p>
        </p:txBody>
      </p:sp>
      <p:sp>
        <p:nvSpPr>
          <p:cNvPr id="3" name="Content Placeholder 2"/>
          <p:cNvSpPr>
            <a:spLocks noGrp="1"/>
          </p:cNvSpPr>
          <p:nvPr>
            <p:ph idx="1"/>
          </p:nvPr>
        </p:nvSpPr>
        <p:spPr/>
        <p:txBody>
          <a:bodyPr/>
          <a:lstStyle/>
          <a:p>
            <a:pPr marL="0" indent="0">
              <a:buNone/>
            </a:pPr>
            <a:r>
              <a:rPr lang="en-US" dirty="0" smtClean="0"/>
              <a:t>Chatting “like a human” involves:</a:t>
            </a:r>
          </a:p>
          <a:p>
            <a:pPr marL="520700" indent="347663"/>
            <a:r>
              <a:rPr lang="en-US" dirty="0" smtClean="0"/>
              <a:t>Generating coherent language</a:t>
            </a:r>
          </a:p>
          <a:p>
            <a:pPr marL="520700" indent="347663"/>
            <a:r>
              <a:rPr lang="en-US" dirty="0" smtClean="0"/>
              <a:t>Responding appropriately to unexpected inputs</a:t>
            </a:r>
          </a:p>
          <a:p>
            <a:pPr marL="520700" indent="347663"/>
            <a:r>
              <a:rPr lang="is-IS" dirty="0" smtClean="0"/>
              <a:t>…</a:t>
            </a:r>
            <a:endParaRPr lang="en-US" dirty="0"/>
          </a:p>
        </p:txBody>
      </p:sp>
    </p:spTree>
    <p:extLst>
      <p:ext uri="{BB962C8B-B14F-4D97-AF65-F5344CB8AC3E}">
        <p14:creationId xmlns:p14="http://schemas.microsoft.com/office/powerpoint/2010/main" val="18414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isn’t it, though?</a:t>
            </a:r>
            <a:endParaRPr lang="en-US" dirty="0"/>
          </a:p>
        </p:txBody>
      </p:sp>
      <p:sp>
        <p:nvSpPr>
          <p:cNvPr id="5" name="Content Placeholder 2"/>
          <p:cNvSpPr txBox="1">
            <a:spLocks/>
          </p:cNvSpPr>
          <p:nvPr/>
        </p:nvSpPr>
        <p:spPr>
          <a:xfrm>
            <a:off x="838200" y="17628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The Turing Test does </a:t>
            </a:r>
            <a:r>
              <a:rPr lang="en-US" u="sng" dirty="0" smtClean="0"/>
              <a:t>not</a:t>
            </a:r>
            <a:r>
              <a:rPr lang="en-US" dirty="0" smtClean="0"/>
              <a:t> show</a:t>
            </a:r>
          </a:p>
          <a:p>
            <a:pPr marL="520700" indent="347663"/>
            <a:r>
              <a:rPr lang="en-US" dirty="0"/>
              <a:t>U</a:t>
            </a:r>
            <a:r>
              <a:rPr lang="en-US" dirty="0" smtClean="0"/>
              <a:t>nderstanding or thinking</a:t>
            </a:r>
          </a:p>
          <a:p>
            <a:pPr marL="520700" indent="347663"/>
            <a:r>
              <a:rPr lang="en-US" dirty="0" smtClean="0"/>
              <a:t>Ability to learn</a:t>
            </a:r>
          </a:p>
          <a:p>
            <a:pPr marL="520700" indent="347663"/>
            <a:r>
              <a:rPr lang="is-IS" dirty="0" smtClean="0"/>
              <a:t>Interaction with an unconstrained world</a:t>
            </a:r>
          </a:p>
          <a:p>
            <a:pPr marL="520700" indent="347663"/>
            <a:r>
              <a:rPr lang="en-US" dirty="0" smtClean="0"/>
              <a:t>Processing sensory input</a:t>
            </a:r>
          </a:p>
          <a:p>
            <a:pPr marL="520700" indent="347663"/>
            <a:r>
              <a:rPr lang="en-US" dirty="0" smtClean="0"/>
              <a:t>Having knowledge</a:t>
            </a:r>
          </a:p>
          <a:p>
            <a:pPr marL="520700" indent="347663"/>
            <a:r>
              <a:rPr lang="en-US" dirty="0" smtClean="0"/>
              <a:t>Much of anything useful, really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518" y="1762872"/>
            <a:ext cx="3810000" cy="3810000"/>
          </a:xfrm>
          <a:prstGeom prst="rect">
            <a:avLst/>
          </a:prstGeom>
        </p:spPr>
      </p:pic>
    </p:spTree>
    <p:extLst>
      <p:ext uri="{BB962C8B-B14F-4D97-AF65-F5344CB8AC3E}">
        <p14:creationId xmlns:p14="http://schemas.microsoft.com/office/powerpoint/2010/main" val="160901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1" name="Rectangle 10"/>
          <p:cNvSpPr/>
          <p:nvPr/>
        </p:nvSpPr>
        <p:spPr>
          <a:xfrm>
            <a:off x="415499"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74859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vert="horz" lIns="91440" tIns="45720" rIns="132077" bIns="45720" rtlCol="0" anchor="ctr">
            <a:normAutofit/>
          </a:bodyPr>
          <a:lstStyle/>
          <a:p>
            <a:r>
              <a:rPr lang="en-US" smtClean="0"/>
              <a:t>Rational Decisions</a:t>
            </a:r>
          </a:p>
        </p:txBody>
      </p:sp>
      <p:sp>
        <p:nvSpPr>
          <p:cNvPr id="12292" name="Rectangle 5"/>
          <p:cNvSpPr>
            <a:spLocks/>
          </p:cNvSpPr>
          <p:nvPr/>
        </p:nvSpPr>
        <p:spPr bwMode="auto">
          <a:xfrm>
            <a:off x="2032000" y="1498601"/>
            <a:ext cx="9144000" cy="2979270"/>
          </a:xfrm>
          <a:prstGeom prst="rect">
            <a:avLst/>
          </a:prstGeom>
          <a:noFill/>
          <a:ln w="12700">
            <a:noFill/>
            <a:miter lim="800000"/>
            <a:headEnd/>
            <a:tailEnd/>
          </a:ln>
        </p:spPr>
        <p:txBody>
          <a:bodyPr lIns="0" tIns="0" rIns="40639" bIns="0"/>
          <a:lstStyle/>
          <a:p>
            <a:pPr marL="39686">
              <a:spcBef>
                <a:spcPts val="1000"/>
              </a:spcBef>
            </a:pPr>
            <a:r>
              <a:rPr lang="en-US" sz="2400" dirty="0">
                <a:latin typeface="Calibri" pitchFamily="34" charset="0"/>
                <a:cs typeface="Arial" charset="0"/>
              </a:rPr>
              <a:t>  We’ll use the term </a:t>
            </a:r>
            <a:r>
              <a:rPr lang="en-US" sz="2400" b="1" dirty="0">
                <a:latin typeface="Calibri" pitchFamily="34" charset="0"/>
                <a:cs typeface="Arial" charset="0"/>
              </a:rPr>
              <a:t>rational</a:t>
            </a:r>
            <a:r>
              <a:rPr lang="en-US" sz="2400" dirty="0">
                <a:latin typeface="Calibri" pitchFamily="34" charset="0"/>
                <a:cs typeface="Arial" charset="0"/>
              </a:rPr>
              <a:t> in a very specific, technical way:</a:t>
            </a:r>
          </a:p>
          <a:p>
            <a:pPr marL="496864" lvl="1">
              <a:spcBef>
                <a:spcPts val="1000"/>
              </a:spcBef>
              <a:buSzPct val="125000"/>
              <a:buFont typeface="Wingdings" pitchFamily="2" charset="2"/>
              <a:buChar char="§"/>
            </a:pPr>
            <a:r>
              <a:rPr lang="en-US" sz="2400" dirty="0">
                <a:latin typeface="Calibri" pitchFamily="34" charset="0"/>
                <a:cs typeface="Arial" charset="0"/>
              </a:rPr>
              <a:t> Rational: maximally achieving pre-defined goals</a:t>
            </a:r>
            <a:endParaRPr lang="en-US" sz="2400" i="1" dirty="0">
              <a:latin typeface="Calibri" pitchFamily="34" charset="0"/>
              <a:cs typeface="Arial" charset="0"/>
            </a:endParaRPr>
          </a:p>
          <a:p>
            <a:pPr marL="496864" lvl="1">
              <a:spcBef>
                <a:spcPts val="1000"/>
              </a:spcBef>
              <a:buSzPct val="125000"/>
              <a:buFont typeface="Wingdings" pitchFamily="2" charset="2"/>
              <a:buChar char="§"/>
            </a:pPr>
            <a:r>
              <a:rPr lang="en-US" sz="2400" dirty="0">
                <a:latin typeface="Calibri" pitchFamily="34" charset="0"/>
                <a:cs typeface="Arial" charset="0"/>
              </a:rPr>
              <a:t> Rationality</a:t>
            </a:r>
            <a:r>
              <a:rPr lang="en-US" sz="2400" b="1" dirty="0">
                <a:latin typeface="Calibri" pitchFamily="34" charset="0"/>
                <a:cs typeface="Arial" charset="0"/>
              </a:rPr>
              <a:t> </a:t>
            </a:r>
            <a:r>
              <a:rPr lang="en-US" sz="2400" dirty="0">
                <a:latin typeface="Calibri" pitchFamily="34" charset="0"/>
                <a:cs typeface="Arial" charset="0"/>
              </a:rPr>
              <a:t>only concerns what decisions are made </a:t>
            </a:r>
          </a:p>
          <a:p>
            <a:pPr marL="496864" lvl="1">
              <a:spcBef>
                <a:spcPts val="1000"/>
              </a:spcBef>
              <a:buSzPct val="125000"/>
            </a:pPr>
            <a:r>
              <a:rPr lang="en-US" sz="2400" dirty="0">
                <a:latin typeface="Calibri" pitchFamily="34" charset="0"/>
                <a:cs typeface="Arial" charset="0"/>
              </a:rPr>
              <a:t>   (not the thought process behind them)</a:t>
            </a:r>
          </a:p>
          <a:p>
            <a:pPr marL="496864" lvl="1">
              <a:spcBef>
                <a:spcPts val="1000"/>
              </a:spcBef>
              <a:buSzPct val="125000"/>
              <a:buFont typeface="Wingdings" pitchFamily="2" charset="2"/>
              <a:buChar char="§"/>
            </a:pPr>
            <a:r>
              <a:rPr lang="en-US" sz="2400" dirty="0">
                <a:latin typeface="Calibri" pitchFamily="34" charset="0"/>
                <a:cs typeface="Arial" charset="0"/>
              </a:rPr>
              <a:t> Goals are expressed in terms of the </a:t>
            </a:r>
            <a:r>
              <a:rPr lang="en-US" sz="2400" b="1" dirty="0">
                <a:latin typeface="Calibri" pitchFamily="34" charset="0"/>
                <a:cs typeface="Arial" charset="0"/>
              </a:rPr>
              <a:t>utility</a:t>
            </a:r>
            <a:r>
              <a:rPr lang="en-US" sz="2400" dirty="0">
                <a:latin typeface="Calibri" pitchFamily="34" charset="0"/>
                <a:cs typeface="Arial" charset="0"/>
              </a:rPr>
              <a:t> of outcomes</a:t>
            </a:r>
          </a:p>
          <a:p>
            <a:pPr marL="496864" lvl="1">
              <a:spcBef>
                <a:spcPts val="1000"/>
              </a:spcBef>
              <a:buClr>
                <a:srgbClr val="1212D2"/>
              </a:buClr>
              <a:buSzPct val="125000"/>
              <a:buFont typeface="Wingdings" pitchFamily="2" charset="2"/>
              <a:buChar char="§"/>
            </a:pPr>
            <a:r>
              <a:rPr lang="en-US" sz="2400" dirty="0">
                <a:solidFill>
                  <a:srgbClr val="1212D2"/>
                </a:solidFill>
                <a:latin typeface="Calibri" pitchFamily="34" charset="0"/>
                <a:cs typeface="Arial" charset="0"/>
              </a:rPr>
              <a:t> Being rational means </a:t>
            </a:r>
            <a:r>
              <a:rPr lang="en-US" sz="2400"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4953001"/>
            <a:ext cx="12192000" cy="952500"/>
          </a:xfrm>
          <a:prstGeom prst="rect">
            <a:avLst/>
          </a:prstGeom>
          <a:noFill/>
          <a:ln w="12700">
            <a:noFill/>
            <a:miter lim="800000"/>
            <a:headEnd/>
            <a:tailEnd/>
          </a:ln>
        </p:spPr>
        <p:txBody>
          <a:bodyPr lIns="0" tIns="0" rIns="40639" bIns="0"/>
          <a:lstStyle/>
          <a:p>
            <a:pPr marL="39686" algn="ctr">
              <a:spcBef>
                <a:spcPts val="1000"/>
              </a:spcBef>
            </a:pPr>
            <a:r>
              <a:rPr lang="en-US" sz="2667" dirty="0">
                <a:latin typeface="Calibri" pitchFamily="34" charset="0"/>
                <a:cs typeface="Arial" charset="0"/>
              </a:rPr>
              <a:t>A better title for this course would be:</a:t>
            </a:r>
          </a:p>
          <a:p>
            <a:pPr marL="39686" algn="ctr">
              <a:spcBef>
                <a:spcPts val="1000"/>
              </a:spcBef>
            </a:pPr>
            <a:r>
              <a:rPr lang="en-US" sz="3733" b="1" dirty="0">
                <a:solidFill>
                  <a:srgbClr val="1212D2"/>
                </a:solidFill>
                <a:latin typeface="Calibri" pitchFamily="34" charset="0"/>
                <a:cs typeface="Arial" charset="0"/>
              </a:rPr>
              <a:t>Computational Rationality</a:t>
            </a:r>
          </a:p>
        </p:txBody>
      </p:sp>
    </p:spTree>
    <p:extLst>
      <p:ext uri="{BB962C8B-B14F-4D97-AF65-F5344CB8AC3E}">
        <p14:creationId xmlns:p14="http://schemas.microsoft.com/office/powerpoint/2010/main" val="891067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sp>
        <p:nvSpPr>
          <p:cNvPr id="569347" name="Rectangle 3"/>
          <p:cNvSpPr>
            <a:spLocks noGrp="1" noChangeArrowheads="1"/>
          </p:cNvSpPr>
          <p:nvPr>
            <p:ph type="body" idx="1"/>
          </p:nvPr>
        </p:nvSpPr>
        <p:spPr>
          <a:xfrm>
            <a:off x="609600" y="1447800"/>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eaLnBrk="1" hangingPunct="1">
              <a:lnSpc>
                <a:spcPct val="80000"/>
              </a:lnSpc>
            </a:pPr>
            <a:r>
              <a:rPr lang="en-US" sz="1600"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Tree>
    <p:extLst>
      <p:ext uri="{BB962C8B-B14F-4D97-AF65-F5344CB8AC3E}">
        <p14:creationId xmlns:p14="http://schemas.microsoft.com/office/powerpoint/2010/main" val="85607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solidFill>
                  <a:schemeClr val="tx1"/>
                </a:solidFill>
              </a:rPr>
              <a:t>What Can AI Do?</a:t>
            </a:r>
          </a:p>
        </p:txBody>
      </p:sp>
      <p:sp>
        <p:nvSpPr>
          <p:cNvPr id="541699" name="Rectangle 3"/>
          <p:cNvSpPr>
            <a:spLocks noGrp="1" noChangeArrowheads="1"/>
          </p:cNvSpPr>
          <p:nvPr>
            <p:ph type="body" idx="1"/>
          </p:nvPr>
        </p:nvSpPr>
        <p:spPr>
          <a:xfrm>
            <a:off x="812800" y="1397001"/>
            <a:ext cx="11379200" cy="4729164"/>
          </a:xfrm>
        </p:spPr>
        <p:txBody>
          <a:bodyPr>
            <a:normAutofit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eaLnBrk="1" hangingPunct="1">
              <a:lnSpc>
                <a:spcPct val="80000"/>
              </a:lnSpc>
            </a:pPr>
            <a:r>
              <a:rPr lang="en-US" sz="2000" dirty="0"/>
              <a:t>Play a decent game of Jeopardy?</a:t>
            </a:r>
          </a:p>
          <a:p>
            <a:pPr eaLnBrk="1" hangingPunct="1">
              <a:lnSpc>
                <a:spcPct val="80000"/>
              </a:lnSpc>
            </a:pPr>
            <a:r>
              <a:rPr lang="en-US" sz="2000" dirty="0"/>
              <a:t>Drive safely along a curving mountain road?</a:t>
            </a:r>
          </a:p>
          <a:p>
            <a:pPr eaLnBrk="1" hangingPunct="1">
              <a:lnSpc>
                <a:spcPct val="80000"/>
              </a:lnSpc>
            </a:pPr>
            <a:r>
              <a:rPr lang="en-US" sz="2000" dirty="0"/>
              <a:t>Drive safely along </a:t>
            </a:r>
            <a:r>
              <a:rPr lang="en-US" sz="2000" dirty="0" smtClean="0"/>
              <a:t>High Street at rush hour?</a:t>
            </a:r>
            <a:endParaRPr lang="en-US" sz="2000" dirty="0"/>
          </a:p>
          <a:p>
            <a:pPr eaLnBrk="1" hangingPunct="1">
              <a:lnSpc>
                <a:spcPct val="80000"/>
              </a:lnSpc>
            </a:pPr>
            <a:r>
              <a:rPr lang="en-US" sz="2000" dirty="0"/>
              <a:t>Buy a week's worth of groceries on the web</a:t>
            </a:r>
            <a:r>
              <a:rPr lang="en-US" sz="2000" dirty="0" smtClean="0"/>
              <a:t>? </a:t>
            </a:r>
          </a:p>
          <a:p>
            <a:pPr eaLnBrk="1" hangingPunct="1">
              <a:lnSpc>
                <a:spcPct val="80000"/>
              </a:lnSpc>
            </a:pPr>
            <a:r>
              <a:rPr lang="en-US" sz="2000" dirty="0" smtClean="0"/>
              <a:t>Discover </a:t>
            </a:r>
            <a:r>
              <a:rPr lang="en-US" sz="2000" dirty="0"/>
              <a:t>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a:t>
            </a:r>
            <a:r>
              <a:rPr lang="en-US" sz="2000" dirty="0" smtClean="0"/>
              <a:t>Mandarin into </a:t>
            </a:r>
            <a:r>
              <a:rPr lang="en-US" sz="2000" dirty="0"/>
              <a:t>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835640" y="20486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825501" y="274320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825501" y="340081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841202" y="507661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838199" y="4086169"/>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838199" y="5476082"/>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827457" y="3773046"/>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812800" y="4431136"/>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812800" y="3067051"/>
            <a:ext cx="304800" cy="22860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835640" y="4737102"/>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835640" y="2363153"/>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Tree>
    <p:extLst>
      <p:ext uri="{BB962C8B-B14F-4D97-AF65-F5344CB8AC3E}">
        <p14:creationId xmlns:p14="http://schemas.microsoft.com/office/powerpoint/2010/main" val="197950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17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17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10" grpId="0" animBg="1"/>
      <p:bldP spid="541712"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457200" y="1378805"/>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689601" y="1397000"/>
            <a:ext cx="2378028" cy="16256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1219200" y="4011614"/>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4953000" y="4011613"/>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8839200" y="1397000"/>
            <a:ext cx="3048000" cy="3540125"/>
          </a:xfrm>
          <a:prstGeom prst="rect">
            <a:avLst/>
          </a:prstGeom>
          <a:noFill/>
        </p:spPr>
      </p:pic>
    </p:spTree>
    <p:extLst>
      <p:ext uri="{BB962C8B-B14F-4D97-AF65-F5344CB8AC3E}">
        <p14:creationId xmlns:p14="http://schemas.microsoft.com/office/powerpoint/2010/main" val="577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660400" y="2979738"/>
            <a:ext cx="7366000" cy="3192463"/>
          </a:xfrm>
          <a:prstGeom prst="rect">
            <a:avLst/>
          </a:prstGeom>
          <a:noFill/>
          <a:ln w="12700">
            <a:noFill/>
            <a:miter lim="800000"/>
            <a:headEnd/>
            <a:tailEnd/>
          </a:ln>
        </p:spPr>
      </p:pic>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smtClean="0"/>
              <a:t>Vision (Perception)</a:t>
            </a:r>
          </a:p>
        </p:txBody>
      </p:sp>
      <p:sp>
        <p:nvSpPr>
          <p:cNvPr id="18437" name="Rectangle 6"/>
          <p:cNvSpPr>
            <a:spLocks/>
          </p:cNvSpPr>
          <p:nvPr/>
        </p:nvSpPr>
        <p:spPr bwMode="auto">
          <a:xfrm>
            <a:off x="863600" y="6375400"/>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Images from Erik </a:t>
            </a:r>
            <a:r>
              <a:rPr lang="en-US" sz="1467" dirty="0" err="1">
                <a:latin typeface="Calibri"/>
                <a:cs typeface="Calibri"/>
              </a:rPr>
              <a:t>Sudderth</a:t>
            </a:r>
            <a:r>
              <a:rPr lang="en-US" sz="1467" dirty="0">
                <a:latin typeface="Calibri"/>
                <a:cs typeface="Calibri"/>
              </a:rPr>
              <a:t> (left), </a:t>
            </a:r>
            <a:r>
              <a:rPr lang="en-US" sz="1467" dirty="0" err="1">
                <a:latin typeface="Calibri"/>
                <a:cs typeface="Calibri"/>
              </a:rPr>
              <a:t>wikipedia</a:t>
            </a:r>
            <a:r>
              <a:rPr lang="en-US" sz="1467" dirty="0">
                <a:latin typeface="Calibri"/>
                <a:cs typeface="Calibri"/>
              </a:rPr>
              <a:t> (right)</a:t>
            </a:r>
          </a:p>
        </p:txBody>
      </p:sp>
      <p:sp>
        <p:nvSpPr>
          <p:cNvPr id="18438" name="Rectangle 7"/>
          <p:cNvSpPr>
            <a:spLocks/>
          </p:cNvSpPr>
          <p:nvPr/>
        </p:nvSpPr>
        <p:spPr bwMode="auto">
          <a:xfrm>
            <a:off x="609600" y="1397000"/>
            <a:ext cx="8229600" cy="1320800"/>
          </a:xfrm>
          <a:prstGeom prst="rect">
            <a:avLst/>
          </a:prstGeom>
          <a:noFill/>
          <a:ln w="12700">
            <a:noFill/>
            <a:miter lim="800000"/>
            <a:headEnd/>
            <a:tailEnd/>
          </a:ln>
        </p:spPr>
        <p:txBody>
          <a:bodyPr lIns="0" tIns="0" rIns="40639" bIns="0"/>
          <a:lstStyle/>
          <a:p>
            <a:pPr marL="325423" indent="-285737">
              <a:spcBef>
                <a:spcPts val="639"/>
              </a:spcBef>
              <a:buSzPct val="100000"/>
              <a:buFont typeface="Wingdings" pitchFamily="2" charset="2"/>
              <a:buChar char="§"/>
            </a:pPr>
            <a:r>
              <a:rPr lang="en-US" sz="2400" dirty="0">
                <a:solidFill>
                  <a:schemeClr val="accent6"/>
                </a:solidFill>
                <a:latin typeface="Calibri"/>
                <a:cs typeface="Calibri"/>
              </a:rPr>
              <a:t>Object and face recognition</a:t>
            </a:r>
          </a:p>
          <a:p>
            <a:pPr marL="325423" indent="-285737">
              <a:spcBef>
                <a:spcPts val="639"/>
              </a:spcBef>
              <a:buSzPct val="100000"/>
              <a:buFont typeface="Wingdings" pitchFamily="2" charset="2"/>
              <a:buChar char="§"/>
            </a:pPr>
            <a:r>
              <a:rPr lang="en-US" sz="2400" dirty="0">
                <a:solidFill>
                  <a:schemeClr val="accent6"/>
                </a:solidFill>
                <a:latin typeface="Calibri"/>
                <a:cs typeface="Calibri"/>
              </a:rPr>
              <a:t>Scene segmentation</a:t>
            </a:r>
          </a:p>
          <a:p>
            <a:pPr marL="325423" indent="-285737">
              <a:spcBef>
                <a:spcPts val="639"/>
              </a:spcBef>
              <a:buSzPct val="100000"/>
              <a:buFont typeface="Wingdings" pitchFamily="2" charset="2"/>
              <a:buChar char="§"/>
            </a:pPr>
            <a:r>
              <a:rPr lang="en-US" sz="2400" dirty="0">
                <a:solidFill>
                  <a:schemeClr val="accent6"/>
                </a:solidFill>
                <a:latin typeface="Calibri"/>
                <a:cs typeface="Calibri"/>
              </a:rPr>
              <a:t>Image classification</a:t>
            </a:r>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8432800" y="1193800"/>
            <a:ext cx="2445173" cy="19304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8432800" y="3225801"/>
            <a:ext cx="2438400" cy="1963812"/>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5181600" y="1498601"/>
            <a:ext cx="3048000" cy="1052876"/>
          </a:xfrm>
          <a:prstGeom prst="rect">
            <a:avLst/>
          </a:prstGeom>
          <a:noFill/>
        </p:spPr>
      </p:pic>
      <p:sp>
        <p:nvSpPr>
          <p:cNvPr id="9" name="TextBox 8"/>
          <p:cNvSpPr txBox="1"/>
          <p:nvPr/>
        </p:nvSpPr>
        <p:spPr>
          <a:xfrm>
            <a:off x="8117541" y="5969000"/>
            <a:ext cx="3695499" cy="379656"/>
          </a:xfrm>
          <a:prstGeom prst="rect">
            <a:avLst/>
          </a:prstGeom>
          <a:noFill/>
        </p:spPr>
        <p:txBody>
          <a:bodyPr wrap="none" rtlCol="0">
            <a:spAutoFit/>
          </a:bodyPr>
          <a:lstStyle/>
          <a:p>
            <a:r>
              <a:rPr lang="en-US" sz="1867" dirty="0">
                <a:solidFill>
                  <a:srgbClr val="FF0000"/>
                </a:solidFill>
                <a:latin typeface="Calibri"/>
                <a:cs typeface="Calibri"/>
              </a:rPr>
              <a:t>Demo1: VISION – lec_1_t2_video.flv</a:t>
            </a:r>
          </a:p>
        </p:txBody>
      </p:sp>
      <p:sp>
        <p:nvSpPr>
          <p:cNvPr id="10" name="TextBox 9"/>
          <p:cNvSpPr txBox="1"/>
          <p:nvPr/>
        </p:nvSpPr>
        <p:spPr>
          <a:xfrm>
            <a:off x="8117540" y="6371431"/>
            <a:ext cx="4007892" cy="379656"/>
          </a:xfrm>
          <a:prstGeom prst="rect">
            <a:avLst/>
          </a:prstGeom>
          <a:noFill/>
        </p:spPr>
        <p:txBody>
          <a:bodyPr wrap="none" rtlCol="0">
            <a:spAutoFit/>
          </a:bodyPr>
          <a:lstStyle/>
          <a:p>
            <a:r>
              <a:rPr lang="en-US" sz="1867" dirty="0">
                <a:solidFill>
                  <a:srgbClr val="FF0000"/>
                </a:solidFill>
                <a:latin typeface="Calibri"/>
                <a:cs typeface="Calibri"/>
              </a:rPr>
              <a:t>Demo2: VISION – lec_1_obj_rec_0.mpg</a:t>
            </a:r>
          </a:p>
        </p:txBody>
      </p:sp>
    </p:spTree>
    <p:extLst>
      <p:ext uri="{BB962C8B-B14F-4D97-AF65-F5344CB8AC3E}">
        <p14:creationId xmlns:p14="http://schemas.microsoft.com/office/powerpoint/2010/main" val="4277049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785087" y="7048"/>
            <a:ext cx="8331200" cy="1143000"/>
          </a:xfrm>
        </p:spPr>
        <p:txBody>
          <a:bodyPr/>
          <a:lstStyle/>
          <a:p>
            <a:pPr eaLnBrk="1" hangingPunct="1"/>
            <a:r>
              <a:rPr lang="en-US" dirty="0" smtClean="0">
                <a:solidFill>
                  <a:schemeClr val="tx1"/>
                </a:solidFill>
              </a:rPr>
              <a:t>Robotics</a:t>
            </a:r>
          </a:p>
        </p:txBody>
      </p:sp>
      <p:sp>
        <p:nvSpPr>
          <p:cNvPr id="2052" name="Rectangle 3"/>
          <p:cNvSpPr>
            <a:spLocks noGrp="1" noChangeArrowheads="1"/>
          </p:cNvSpPr>
          <p:nvPr>
            <p:ph type="body" idx="1"/>
          </p:nvPr>
        </p:nvSpPr>
        <p:spPr>
          <a:xfrm>
            <a:off x="457200" y="1447800"/>
            <a:ext cx="4267200" cy="4724400"/>
          </a:xfrm>
        </p:spPr>
        <p:txBody>
          <a:bodyPr>
            <a:normAutofit lnSpcReduction="10000"/>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Soccer!</a:t>
            </a:r>
          </a:p>
          <a:p>
            <a:pPr lvl="1" eaLnBrk="1" hangingPunct="1">
              <a:lnSpc>
                <a:spcPct val="80000"/>
              </a:lnSpc>
            </a:pPr>
            <a:r>
              <a:rPr lang="en-US" sz="1867" dirty="0"/>
              <a:t>Lots of automation…</a:t>
            </a:r>
          </a:p>
          <a:p>
            <a:pPr lvl="1" eaLnBrk="1" hangingPunct="1">
              <a:lnSpc>
                <a:spcPct val="80000"/>
              </a:lnSpc>
            </a:pPr>
            <a:endParaRPr lang="en-US" sz="1867" dirty="0"/>
          </a:p>
          <a:p>
            <a:pPr eaLnBrk="1" hangingPunct="1">
              <a:lnSpc>
                <a:spcPct val="80000"/>
              </a:lnSpc>
            </a:pPr>
            <a:r>
              <a:rPr lang="en-US" sz="2000" dirty="0"/>
              <a:t>In this class:</a:t>
            </a:r>
          </a:p>
          <a:p>
            <a:pPr lvl="1" eaLnBrk="1" hangingPunct="1">
              <a:lnSpc>
                <a:spcPct val="80000"/>
              </a:lnSpc>
            </a:pPr>
            <a:r>
              <a:rPr lang="en-US" sz="1867" dirty="0"/>
              <a:t>We ignore mechanical aspects</a:t>
            </a:r>
          </a:p>
          <a:p>
            <a:pPr lvl="1" eaLnBrk="1" hangingPunct="1">
              <a:lnSpc>
                <a:spcPct val="80000"/>
              </a:lnSpc>
            </a:pPr>
            <a:r>
              <a:rPr lang="en-US" sz="1867" dirty="0"/>
              <a:t>Methods for planning</a:t>
            </a:r>
          </a:p>
          <a:p>
            <a:pPr lvl="1" eaLnBrk="1" hangingPunct="1">
              <a:lnSpc>
                <a:spcPct val="80000"/>
              </a:lnSpc>
            </a:pPr>
            <a:r>
              <a:rPr lang="en-US" sz="1867" dirty="0"/>
              <a:t>Methods for control</a:t>
            </a:r>
          </a:p>
        </p:txBody>
      </p:sp>
      <p:sp>
        <p:nvSpPr>
          <p:cNvPr id="2054" name="Text Box 7"/>
          <p:cNvSpPr txBox="1">
            <a:spLocks noChangeArrowheads="1"/>
          </p:cNvSpPr>
          <p:nvPr/>
        </p:nvSpPr>
        <p:spPr bwMode="auto">
          <a:xfrm>
            <a:off x="4165600" y="6477001"/>
            <a:ext cx="4902200" cy="318098"/>
          </a:xfrm>
          <a:prstGeom prst="rect">
            <a:avLst/>
          </a:prstGeom>
          <a:noFill/>
          <a:ln w="9525">
            <a:noFill/>
            <a:miter lim="800000"/>
            <a:headEnd/>
            <a:tailEnd/>
          </a:ln>
        </p:spPr>
        <p:txBody>
          <a:bodyPr wrap="square" lIns="91439" tIns="45719" rIns="91439" bIns="45719">
            <a:spAutoFit/>
          </a:bodyPr>
          <a:lstStyle/>
          <a:p>
            <a:pPr>
              <a:spcBef>
                <a:spcPct val="50000"/>
              </a:spcBef>
            </a:pPr>
            <a:r>
              <a:rPr lang="en-US" sz="1467" dirty="0">
                <a:latin typeface="Calibri"/>
                <a:cs typeface="Calibri"/>
              </a:rPr>
              <a:t>Images from UC Berkeley, Boston Dynamics, </a:t>
            </a:r>
            <a:r>
              <a:rPr lang="en-US" sz="1467" dirty="0" err="1">
                <a:latin typeface="Calibri"/>
                <a:cs typeface="Calibri"/>
              </a:rPr>
              <a:t>RoboCup</a:t>
            </a:r>
            <a:r>
              <a:rPr lang="en-US" sz="1467" dirty="0">
                <a:latin typeface="Calibri"/>
                <a:cs typeface="Calibri"/>
              </a:rPr>
              <a:t>, Google</a:t>
            </a:r>
          </a:p>
        </p:txBody>
      </p:sp>
      <p:pic>
        <p:nvPicPr>
          <p:cNvPr id="2" name="Picture 3"/>
          <p:cNvPicPr>
            <a:picLocks noChangeAspect="1" noChangeArrowheads="1"/>
          </p:cNvPicPr>
          <p:nvPr/>
        </p:nvPicPr>
        <p:blipFill>
          <a:blip r:embed="rId2" cstate="print"/>
          <a:srcRect/>
          <a:stretch>
            <a:fillRect/>
          </a:stretch>
        </p:blipFill>
        <p:spPr bwMode="auto">
          <a:xfrm>
            <a:off x="4135717" y="1295400"/>
            <a:ext cx="2468283" cy="27432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7126592" y="1295400"/>
            <a:ext cx="4252608" cy="21336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978400" y="4183952"/>
            <a:ext cx="3454400" cy="2168491"/>
          </a:xfrm>
          <a:prstGeom prst="rect">
            <a:avLst/>
          </a:prstGeom>
          <a:noFill/>
          <a:ln w="9525">
            <a:noFill/>
            <a:miter lim="800000"/>
            <a:headEnd/>
            <a:tailEnd/>
          </a:ln>
        </p:spPr>
      </p:pic>
    </p:spTree>
    <p:extLst>
      <p:ext uri="{BB962C8B-B14F-4D97-AF65-F5344CB8AC3E}">
        <p14:creationId xmlns:p14="http://schemas.microsoft.com/office/powerpoint/2010/main" val="1584221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Content Placeholder 2"/>
          <p:cNvSpPr>
            <a:spLocks noGrp="1"/>
          </p:cNvSpPr>
          <p:nvPr>
            <p:ph idx="1"/>
          </p:nvPr>
        </p:nvSpPr>
        <p:spPr>
          <a:xfrm>
            <a:off x="838200" y="1502395"/>
            <a:ext cx="10515600" cy="1175992"/>
          </a:xfrm>
        </p:spPr>
        <p:txBody>
          <a:bodyPr>
            <a:normAutofit/>
          </a:bodyPr>
          <a:lstStyle/>
          <a:p>
            <a:pPr marL="0" lvl="0" indent="0">
              <a:lnSpc>
                <a:spcPct val="100000"/>
              </a:lnSpc>
              <a:spcBef>
                <a:spcPts val="0"/>
              </a:spcBef>
              <a:buNone/>
              <a:defRPr/>
            </a:pPr>
            <a:r>
              <a:rPr lang="en-US" sz="2400" dirty="0" smtClean="0"/>
              <a:t>Course website: </a:t>
            </a:r>
            <a:r>
              <a:rPr lang="en-US" sz="2400" dirty="0">
                <a:hlinkClick r:id="rId2"/>
              </a:rPr>
              <a:t>https://</a:t>
            </a:r>
            <a:r>
              <a:rPr lang="en-US" sz="2400" dirty="0" smtClean="0">
                <a:hlinkClick r:id="rId2"/>
              </a:rPr>
              <a:t>lanwuwei.github.io/courses/3521_sp19</a:t>
            </a:r>
            <a:endParaRPr lang="en-US" sz="2400" dirty="0" smtClean="0">
              <a:hlinkClick r:id="rId3"/>
            </a:endParaRPr>
          </a:p>
        </p:txBody>
      </p:sp>
      <p:pic>
        <p:nvPicPr>
          <p:cNvPr id="10" name="Picture 9"/>
          <p:cNvPicPr>
            <a:picLocks noChangeAspect="1"/>
          </p:cNvPicPr>
          <p:nvPr/>
        </p:nvPicPr>
        <p:blipFill>
          <a:blip r:embed="rId4"/>
          <a:stretch>
            <a:fillRect/>
          </a:stretch>
        </p:blipFill>
        <p:spPr>
          <a:xfrm>
            <a:off x="1612900" y="2190750"/>
            <a:ext cx="7277100" cy="3312405"/>
          </a:xfrm>
          <a:prstGeom prst="rect">
            <a:avLst/>
          </a:prstGeom>
        </p:spPr>
      </p:pic>
      <p:sp>
        <p:nvSpPr>
          <p:cNvPr id="12" name="Content Placeholder 2"/>
          <p:cNvSpPr txBox="1">
            <a:spLocks/>
          </p:cNvSpPr>
          <p:nvPr/>
        </p:nvSpPr>
        <p:spPr>
          <a:xfrm>
            <a:off x="838200" y="5960095"/>
            <a:ext cx="9702800" cy="1175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altLang="zh-CN" sz="2400" dirty="0" smtClean="0"/>
              <a:t>Berkeley</a:t>
            </a:r>
            <a:r>
              <a:rPr lang="zh-CN" altLang="en-US" sz="2400" dirty="0" smtClean="0"/>
              <a:t> </a:t>
            </a:r>
            <a:r>
              <a:rPr lang="en-US" altLang="zh-CN" sz="2400" dirty="0" smtClean="0"/>
              <a:t>CS</a:t>
            </a:r>
            <a:r>
              <a:rPr lang="zh-CN" altLang="en-US" sz="2400" dirty="0" smtClean="0"/>
              <a:t> </a:t>
            </a:r>
            <a:r>
              <a:rPr lang="en-US" altLang="zh-CN" sz="2400" dirty="0" smtClean="0"/>
              <a:t>188:</a:t>
            </a:r>
            <a:r>
              <a:rPr lang="zh-CN" altLang="en-US" sz="2400" dirty="0" smtClean="0"/>
              <a:t> </a:t>
            </a:r>
            <a:r>
              <a:rPr lang="en-US" sz="2400" dirty="0" smtClean="0">
                <a:hlinkClick r:id="rId5"/>
              </a:rPr>
              <a:t>https</a:t>
            </a:r>
            <a:r>
              <a:rPr lang="en-US" sz="2400" dirty="0">
                <a:hlinkClick r:id="rId5"/>
              </a:rPr>
              <a:t>://inst.eecs.berkeley.edu/~</a:t>
            </a:r>
            <a:r>
              <a:rPr lang="en-US" sz="2400" dirty="0" smtClean="0">
                <a:hlinkClick r:id="rId5"/>
              </a:rPr>
              <a:t>cs188/fa18/index.html</a:t>
            </a:r>
            <a:endParaRPr lang="en-US" sz="2400" dirty="0" smtClean="0"/>
          </a:p>
          <a:p>
            <a:pPr marL="0" indent="0">
              <a:lnSpc>
                <a:spcPct val="100000"/>
              </a:lnSpc>
              <a:spcBef>
                <a:spcPts val="0"/>
              </a:spcBef>
              <a:buNone/>
              <a:defRPr/>
            </a:pPr>
            <a:endParaRPr lang="en-US" sz="2400" dirty="0" smtClean="0">
              <a:hlinkClick r:id="rId3"/>
            </a:endParaRPr>
          </a:p>
        </p:txBody>
      </p:sp>
    </p:spTree>
    <p:extLst>
      <p:ext uri="{BB962C8B-B14F-4D97-AF65-F5344CB8AC3E}">
        <p14:creationId xmlns:p14="http://schemas.microsoft.com/office/powerpoint/2010/main" val="352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Logic</a:t>
            </a:r>
          </a:p>
        </p:txBody>
      </p:sp>
      <p:sp>
        <p:nvSpPr>
          <p:cNvPr id="19459" name="Rectangle 3"/>
          <p:cNvSpPr>
            <a:spLocks noGrp="1" noChangeArrowheads="1"/>
          </p:cNvSpPr>
          <p:nvPr>
            <p:ph type="body" idx="1"/>
          </p:nvPr>
        </p:nvSpPr>
        <p:spPr>
          <a:xfrm>
            <a:off x="914400" y="1600201"/>
            <a:ext cx="6299200" cy="4525963"/>
          </a:xfrm>
        </p:spPr>
        <p:txBody>
          <a:bodyPr/>
          <a:lstStyle/>
          <a:p>
            <a:pPr eaLnBrk="1" hangingPunct="1"/>
            <a:r>
              <a:rPr lang="en-US" dirty="0"/>
              <a:t>Logical systems</a:t>
            </a:r>
          </a:p>
          <a:p>
            <a:pPr lvl="1" eaLnBrk="1" hangingPunct="1"/>
            <a:r>
              <a:rPr lang="en-US" dirty="0"/>
              <a:t>Theorem </a:t>
            </a:r>
            <a:r>
              <a:rPr lang="en-US" dirty="0" err="1"/>
              <a:t>provers</a:t>
            </a:r>
            <a:endParaRPr lang="en-US" dirty="0"/>
          </a:p>
          <a:p>
            <a:pPr lvl="1" eaLnBrk="1" hangingPunct="1"/>
            <a:r>
              <a:rPr lang="en-US" dirty="0"/>
              <a:t>NASA fault diagnosis</a:t>
            </a:r>
          </a:p>
          <a:p>
            <a:pPr lvl="1" eaLnBrk="1" hangingPunct="1"/>
            <a:r>
              <a:rPr lang="en-US" dirty="0"/>
              <a:t>Question answering</a:t>
            </a:r>
          </a:p>
          <a:p>
            <a:pPr lvl="1" eaLnBrk="1" hangingPunct="1"/>
            <a:endParaRPr lang="en-US" dirty="0"/>
          </a:p>
          <a:p>
            <a:pPr eaLnBrk="1" hangingPunct="1"/>
            <a:r>
              <a:rPr lang="en-US" dirty="0"/>
              <a:t>Methods:</a:t>
            </a:r>
          </a:p>
          <a:p>
            <a:pPr lvl="1" eaLnBrk="1" hangingPunct="1"/>
            <a:r>
              <a:rPr lang="en-US" dirty="0"/>
              <a:t>Deduction systems</a:t>
            </a:r>
          </a:p>
          <a:p>
            <a:pPr lvl="1" eaLnBrk="1" hangingPunct="1"/>
            <a:r>
              <a:rPr lang="en-US" dirty="0"/>
              <a:t>Constraint satisfaction</a:t>
            </a:r>
          </a:p>
          <a:p>
            <a:pPr lvl="1" eaLnBrk="1" hangingPunct="1"/>
            <a:r>
              <a:rPr lang="en-US" dirty="0" err="1"/>
              <a:t>Satisfiability</a:t>
            </a:r>
            <a:r>
              <a:rPr lang="en-US" dirty="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7213600" y="1803401"/>
            <a:ext cx="3905251" cy="4067175"/>
          </a:xfrm>
          <a:prstGeom prst="rect">
            <a:avLst/>
          </a:prstGeom>
          <a:noFill/>
          <a:ln w="9525">
            <a:noFill/>
            <a:miter lim="800000"/>
            <a:headEnd/>
            <a:tailEnd/>
          </a:ln>
        </p:spPr>
      </p:pic>
      <p:sp>
        <p:nvSpPr>
          <p:cNvPr id="19461" name="Text Box 5"/>
          <p:cNvSpPr txBox="1">
            <a:spLocks noChangeArrowheads="1"/>
          </p:cNvSpPr>
          <p:nvPr/>
        </p:nvSpPr>
        <p:spPr bwMode="auto">
          <a:xfrm>
            <a:off x="8483600" y="6477001"/>
            <a:ext cx="2286000" cy="318098"/>
          </a:xfrm>
          <a:prstGeom prst="rect">
            <a:avLst/>
          </a:prstGeom>
          <a:noFill/>
          <a:ln w="9525">
            <a:noFill/>
            <a:miter lim="800000"/>
            <a:headEnd/>
            <a:tailEnd/>
          </a:ln>
        </p:spPr>
        <p:txBody>
          <a:bodyPr lIns="91439" tIns="45719" rIns="91439" bIns="45719">
            <a:spAutoFit/>
          </a:bodyPr>
          <a:lstStyle/>
          <a:p>
            <a:pPr>
              <a:spcBef>
                <a:spcPct val="50000"/>
              </a:spcBef>
            </a:pPr>
            <a:r>
              <a:rPr lang="en-US" sz="1467" dirty="0">
                <a:latin typeface="Calibri"/>
                <a:cs typeface="Calibri"/>
              </a:rPr>
              <a:t>Image from Bart Selman</a:t>
            </a:r>
          </a:p>
        </p:txBody>
      </p:sp>
    </p:spTree>
    <p:extLst>
      <p:ext uri="{BB962C8B-B14F-4D97-AF65-F5344CB8AC3E}">
        <p14:creationId xmlns:p14="http://schemas.microsoft.com/office/powerpoint/2010/main" val="1425311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nvPr>
        </p:nvSpPr>
        <p:spPr/>
        <p:txBody>
          <a:bodyPr/>
          <a:lstStyle/>
          <a:p>
            <a:pPr eaLnBrk="1" hangingPunct="1"/>
            <a:r>
              <a:rPr lang="en-US" smtClean="0"/>
              <a:t>Game Playing</a:t>
            </a:r>
          </a:p>
        </p:txBody>
      </p:sp>
      <p:sp>
        <p:nvSpPr>
          <p:cNvPr id="551939" name="Rectangle 3"/>
          <p:cNvSpPr>
            <a:spLocks noGrp="1" noChangeArrowheads="1"/>
          </p:cNvSpPr>
          <p:nvPr>
            <p:ph type="body" idx="1"/>
          </p:nvPr>
        </p:nvSpPr>
        <p:spPr>
          <a:xfrm>
            <a:off x="406400" y="1295401"/>
            <a:ext cx="11379200" cy="4729164"/>
          </a:xfrm>
        </p:spPr>
        <p:txBody>
          <a:bodyPr>
            <a:normAutofit fontScale="92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pPr>
            <a:r>
              <a:rPr lang="en-US" sz="2000" dirty="0"/>
              <a:t>1997: Deep Blue Beats Kasparov</a:t>
            </a:r>
          </a:p>
          <a:p>
            <a:pPr eaLnBrk="1" hangingPunct="1">
              <a:lnSpc>
                <a:spcPct val="80000"/>
              </a:lnSpc>
              <a:buFont typeface="Wingdings" pitchFamily="2" charset="2"/>
              <a:buNone/>
            </a:pPr>
            <a:r>
              <a:rPr lang="en-US" sz="2000" b="1" dirty="0"/>
              <a:t>	</a:t>
            </a:r>
            <a:r>
              <a:rPr lang="en-US" sz="1867" dirty="0"/>
              <a:t>“Deep Blue hasn't proven anything.”</a:t>
            </a:r>
          </a:p>
          <a:p>
            <a:pPr eaLnBrk="1" hangingPunct="1">
              <a:lnSpc>
                <a:spcPct val="80000"/>
              </a:lnSpc>
            </a:pPr>
            <a:endParaRPr lang="en-US" sz="533" dirty="0"/>
          </a:p>
          <a:p>
            <a:pPr eaLnBrk="1" hangingPunct="1">
              <a:lnSpc>
                <a:spcPct val="80000"/>
              </a:lnSpc>
            </a:pPr>
            <a:r>
              <a:rPr lang="en-US" sz="2000" dirty="0" smtClean="0"/>
              <a:t>2017: </a:t>
            </a:r>
            <a:r>
              <a:rPr lang="en-US" sz="2000" dirty="0" err="1" smtClean="0"/>
              <a:t>AlphaGo</a:t>
            </a:r>
            <a:r>
              <a:rPr lang="en-US" sz="2000" dirty="0" smtClean="0"/>
              <a:t> beats</a:t>
            </a:r>
            <a:r>
              <a:rPr lang="is-IS" sz="2000" dirty="0" smtClean="0"/>
              <a:t>…well, everyone</a:t>
            </a:r>
            <a:endParaRPr lang="en-US" sz="2000" dirty="0"/>
          </a:p>
          <a:p>
            <a:pPr eaLnBrk="1" hangingPunct="1">
              <a:lnSpc>
                <a:spcPct val="80000"/>
              </a:lnSpc>
            </a:pPr>
            <a:endParaRPr lang="en-US" sz="1867" dirty="0"/>
          </a:p>
        </p:txBody>
      </p:sp>
      <p:sp>
        <p:nvSpPr>
          <p:cNvPr id="20484" name="Text Box 4"/>
          <p:cNvSpPr txBox="1">
            <a:spLocks noChangeArrowheads="1"/>
          </p:cNvSpPr>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6337301" y="1323976"/>
            <a:ext cx="2298700" cy="2511425"/>
          </a:xfrm>
          <a:prstGeom prst="rect">
            <a:avLst/>
          </a:prstGeom>
          <a:noFill/>
          <a:ln w="9525">
            <a:noFill/>
            <a:miter lim="800000"/>
            <a:headEnd/>
            <a:tailEnd/>
          </a:ln>
        </p:spPr>
      </p:pic>
    </p:spTree>
    <p:extLst>
      <p:ext uri="{BB962C8B-B14F-4D97-AF65-F5344CB8AC3E}">
        <p14:creationId xmlns:p14="http://schemas.microsoft.com/office/powerpoint/2010/main" val="121814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08" y="1587501"/>
            <a:ext cx="2674491" cy="4178296"/>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41368" y="1803400"/>
            <a:ext cx="3982331" cy="3555997"/>
          </a:xfrm>
          <a:prstGeom prst="rect">
            <a:avLst/>
          </a:prstGeom>
          <a:noFill/>
        </p:spPr>
      </p:pic>
      <p:sp>
        <p:nvSpPr>
          <p:cNvPr id="21507" name="Rectangle 4"/>
          <p:cNvSpPr>
            <a:spLocks noGrp="1" noChangeArrowheads="1"/>
          </p:cNvSpPr>
          <p:nvPr>
            <p:ph type="title"/>
          </p:nvPr>
        </p:nvSpPr>
        <p:spPr/>
        <p:txBody>
          <a:bodyPr vert="horz" lIns="91440" tIns="45720" rIns="132077" bIns="45720" rtlCol="0" anchor="ctr">
            <a:normAutofit/>
          </a:bodyPr>
          <a:lstStyle/>
          <a:p>
            <a:r>
              <a:rPr lang="en-US" dirty="0" smtClean="0"/>
              <a:t>Decision Making</a:t>
            </a:r>
          </a:p>
        </p:txBody>
      </p:sp>
      <p:sp>
        <p:nvSpPr>
          <p:cNvPr id="21508" name="Rectangle 5"/>
          <p:cNvSpPr>
            <a:spLocks noGrp="1" noChangeArrowheads="1"/>
          </p:cNvSpPr>
          <p:nvPr>
            <p:ph idx="1"/>
          </p:nvPr>
        </p:nvSpPr>
        <p:spPr>
          <a:xfrm>
            <a:off x="2032000" y="1397001"/>
            <a:ext cx="8432800" cy="4729164"/>
          </a:xfrm>
        </p:spPr>
        <p:txBody>
          <a:bodyPr vert="horz" lIns="91440" tIns="45720" rIns="132077" bIns="45720" rtlCol="0">
            <a:normAutofit/>
          </a:bodyPr>
          <a:lstStyle/>
          <a:p>
            <a:pPr marL="782599" lvl="1"/>
            <a:r>
              <a:rPr lang="en-US" dirty="0" smtClean="0">
                <a:solidFill>
                  <a:schemeClr val="accent6"/>
                </a:solidFill>
              </a:rPr>
              <a:t>Applied AI involves many kinds of automation</a:t>
            </a:r>
          </a:p>
          <a:p>
            <a:pPr marL="1182628" lvl="2"/>
            <a:r>
              <a:rPr lang="en-US" dirty="0" smtClean="0"/>
              <a:t>Scheduling, e.g. airline routing, military</a:t>
            </a:r>
          </a:p>
          <a:p>
            <a:pPr marL="1182628" lvl="2"/>
            <a:r>
              <a:rPr lang="en-US" dirty="0" smtClean="0"/>
              <a:t>Route planning, e.g. Google maps</a:t>
            </a:r>
          </a:p>
          <a:p>
            <a:pPr marL="1182628" lvl="2"/>
            <a:r>
              <a:rPr lang="en-US" dirty="0" smtClean="0"/>
              <a:t>Medical diagnosis</a:t>
            </a:r>
          </a:p>
          <a:p>
            <a:pPr marL="1182628" lvl="2"/>
            <a:r>
              <a:rPr lang="en-US" dirty="0" smtClean="0"/>
              <a:t>Web search engines</a:t>
            </a:r>
          </a:p>
          <a:p>
            <a:pPr marL="1182628" lvl="2"/>
            <a:r>
              <a:rPr lang="en-US" dirty="0" smtClean="0"/>
              <a:t>Spam classifiers</a:t>
            </a:r>
          </a:p>
          <a:p>
            <a:pPr marL="1182628" lvl="2"/>
            <a:r>
              <a:rPr lang="en-US" dirty="0" smtClean="0"/>
              <a:t>Automated help desks</a:t>
            </a:r>
          </a:p>
          <a:p>
            <a:pPr marL="1182628" lvl="2"/>
            <a:r>
              <a:rPr lang="en-US" dirty="0" smtClean="0"/>
              <a:t>Fraud detection</a:t>
            </a:r>
          </a:p>
          <a:p>
            <a:pPr marL="1182628" lvl="2"/>
            <a:r>
              <a:rPr lang="en-US" dirty="0" smtClean="0"/>
              <a:t>Product recommendations</a:t>
            </a:r>
          </a:p>
          <a:p>
            <a:pPr marL="1182628" lvl="2"/>
            <a:r>
              <a:rPr lang="en-US" dirty="0" smtClean="0"/>
              <a:t>… Lots more!</a:t>
            </a:r>
          </a:p>
        </p:txBody>
      </p:sp>
    </p:spTree>
    <p:extLst>
      <p:ext uri="{BB962C8B-B14F-4D97-AF65-F5344CB8AC3E}">
        <p14:creationId xmlns:p14="http://schemas.microsoft.com/office/powerpoint/2010/main" val="171117409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Course</a:t>
            </a:r>
            <a:endParaRPr lang="en-US" dirty="0"/>
          </a:p>
        </p:txBody>
      </p:sp>
      <p:sp>
        <p:nvSpPr>
          <p:cNvPr id="3" name="Content Placeholder 2"/>
          <p:cNvSpPr>
            <a:spLocks noGrp="1"/>
          </p:cNvSpPr>
          <p:nvPr>
            <p:ph idx="1"/>
          </p:nvPr>
        </p:nvSpPr>
        <p:spPr/>
        <p:txBody>
          <a:bodyPr/>
          <a:lstStyle/>
          <a:p>
            <a:pPr marL="0" indent="0">
              <a:spcBef>
                <a:spcPts val="2200"/>
              </a:spcBef>
              <a:buNone/>
            </a:pPr>
            <a:r>
              <a:rPr lang="en-US" b="1" dirty="0" smtClean="0"/>
              <a:t>Search: </a:t>
            </a:r>
            <a:r>
              <a:rPr lang="en-US" dirty="0" smtClean="0"/>
              <a:t>How do I (efficiently) find a solution?</a:t>
            </a:r>
          </a:p>
          <a:p>
            <a:pPr marL="0" indent="0">
              <a:spcBef>
                <a:spcPts val="2200"/>
              </a:spcBef>
              <a:buNone/>
            </a:pPr>
            <a:r>
              <a:rPr lang="en-US" b="1" dirty="0" smtClean="0"/>
              <a:t>Logic and Knowledge: </a:t>
            </a:r>
            <a:r>
              <a:rPr lang="en-US" dirty="0" smtClean="0"/>
              <a:t>How do I determine what is/isn’t known?</a:t>
            </a:r>
          </a:p>
          <a:p>
            <a:pPr marL="0" indent="0">
              <a:spcBef>
                <a:spcPts val="2200"/>
              </a:spcBef>
              <a:buNone/>
            </a:pPr>
            <a:r>
              <a:rPr lang="en-US" b="1" dirty="0" smtClean="0"/>
              <a:t>Decision Policies: </a:t>
            </a:r>
            <a:r>
              <a:rPr lang="en-US" dirty="0" smtClean="0"/>
              <a:t>How do I choose the best next action?</a:t>
            </a:r>
          </a:p>
          <a:p>
            <a:pPr marL="0" indent="0">
              <a:spcBef>
                <a:spcPts val="2200"/>
              </a:spcBef>
              <a:buNone/>
            </a:pPr>
            <a:r>
              <a:rPr lang="en-US" b="1" dirty="0" smtClean="0"/>
              <a:t>Probability: </a:t>
            </a:r>
            <a:r>
              <a:rPr lang="en-US" dirty="0" smtClean="0"/>
              <a:t>How do I handle dependency and non-determinism?</a:t>
            </a:r>
          </a:p>
          <a:p>
            <a:pPr marL="0" indent="0">
              <a:spcBef>
                <a:spcPts val="2200"/>
              </a:spcBef>
              <a:buNone/>
            </a:pPr>
            <a:r>
              <a:rPr lang="en-US" b="1" dirty="0" smtClean="0"/>
              <a:t>Machine Learning: </a:t>
            </a:r>
            <a:r>
              <a:rPr lang="en-US" dirty="0" smtClean="0"/>
              <a:t>How do I learn from past experience?</a:t>
            </a:r>
          </a:p>
          <a:p>
            <a:pPr marL="407988" indent="-407988">
              <a:spcBef>
                <a:spcPts val="2200"/>
              </a:spcBef>
              <a:buNone/>
            </a:pPr>
            <a:r>
              <a:rPr lang="en-US" b="1" dirty="0" smtClean="0"/>
              <a:t>Philosophy and Ethics: </a:t>
            </a:r>
            <a:r>
              <a:rPr lang="en-US" dirty="0" smtClean="0"/>
              <a:t>How do I determine what is intelligent?  And how do I know that what I’m doing is good?</a:t>
            </a:r>
            <a:endParaRPr lang="en-US" dirty="0"/>
          </a:p>
        </p:txBody>
      </p:sp>
    </p:spTree>
    <p:extLst>
      <p:ext uri="{BB962C8B-B14F-4D97-AF65-F5344CB8AC3E}">
        <p14:creationId xmlns:p14="http://schemas.microsoft.com/office/powerpoint/2010/main" val="12545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3" name="Content Placeholder 2"/>
          <p:cNvSpPr>
            <a:spLocks noGrp="1"/>
          </p:cNvSpPr>
          <p:nvPr>
            <p:ph idx="1"/>
          </p:nvPr>
        </p:nvSpPr>
        <p:spPr>
          <a:xfrm>
            <a:off x="838200" y="1825625"/>
            <a:ext cx="9403080" cy="551815"/>
          </a:xfrm>
        </p:spPr>
        <p:txBody>
          <a:bodyPr/>
          <a:lstStyle/>
          <a:p>
            <a:pPr marL="0" indent="0">
              <a:buNone/>
            </a:pPr>
            <a:r>
              <a:rPr lang="en-US" smtClean="0"/>
              <a:t>Homework 0 is out now – Due </a:t>
            </a:r>
            <a:r>
              <a:rPr lang="en-US" altLang="zh-CN" smtClean="0"/>
              <a:t>01</a:t>
            </a:r>
            <a:r>
              <a:rPr lang="en-US" smtClean="0"/>
              <a:t>/</a:t>
            </a:r>
            <a:r>
              <a:rPr lang="en-US" altLang="zh-CN" smtClean="0"/>
              <a:t>11</a:t>
            </a:r>
            <a:endParaRPr lang="en-US" smtClean="0"/>
          </a:p>
        </p:txBody>
      </p:sp>
      <p:sp>
        <p:nvSpPr>
          <p:cNvPr id="4" name="Content Placeholder 2"/>
          <p:cNvSpPr txBox="1">
            <a:spLocks/>
          </p:cNvSpPr>
          <p:nvPr/>
        </p:nvSpPr>
        <p:spPr>
          <a:xfrm>
            <a:off x="838200" y="3727578"/>
            <a:ext cx="940308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Defining rational agents</a:t>
            </a:r>
            <a:endParaRPr lang="en-US" b="1" dirty="0" smtClean="0"/>
          </a:p>
        </p:txBody>
      </p:sp>
      <p:sp>
        <p:nvSpPr>
          <p:cNvPr id="5" name="Content Placeholder 2"/>
          <p:cNvSpPr txBox="1">
            <a:spLocks/>
          </p:cNvSpPr>
          <p:nvPr/>
        </p:nvSpPr>
        <p:spPr>
          <a:xfrm>
            <a:off x="838200" y="4751707"/>
            <a:ext cx="940308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What are search problems?</a:t>
            </a:r>
          </a:p>
        </p:txBody>
      </p:sp>
    </p:spTree>
    <p:extLst>
      <p:ext uri="{BB962C8B-B14F-4D97-AF65-F5344CB8AC3E}">
        <p14:creationId xmlns:p14="http://schemas.microsoft.com/office/powerpoint/2010/main" val="305336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and Grading</a:t>
            </a:r>
            <a:endParaRPr lang="en-US" dirty="0"/>
          </a:p>
        </p:txBody>
      </p:sp>
      <p:sp>
        <p:nvSpPr>
          <p:cNvPr id="3" name="Content Placeholder 2"/>
          <p:cNvSpPr>
            <a:spLocks noGrp="1"/>
          </p:cNvSpPr>
          <p:nvPr>
            <p:ph idx="1"/>
          </p:nvPr>
        </p:nvSpPr>
        <p:spPr>
          <a:xfrm>
            <a:off x="838200" y="2362338"/>
            <a:ext cx="3771900" cy="2857362"/>
          </a:xfrm>
        </p:spPr>
        <p:txBody>
          <a:bodyPr>
            <a:normAutofit/>
          </a:bodyPr>
          <a:lstStyle/>
          <a:p>
            <a:pPr marL="0" indent="0">
              <a:buNone/>
            </a:pPr>
            <a:r>
              <a:rPr lang="en-US" dirty="0" smtClean="0"/>
              <a:t>Grading Policy</a:t>
            </a:r>
          </a:p>
          <a:p>
            <a:r>
              <a:rPr lang="en-US" dirty="0" smtClean="0"/>
              <a:t>Homework </a:t>
            </a:r>
            <a:r>
              <a:rPr lang="en-US" dirty="0" smtClean="0"/>
              <a:t>– </a:t>
            </a:r>
            <a:r>
              <a:rPr lang="en-US" altLang="zh-CN" dirty="0" smtClean="0"/>
              <a:t>20</a:t>
            </a:r>
            <a:r>
              <a:rPr lang="en-US" dirty="0" smtClean="0"/>
              <a:t>%</a:t>
            </a:r>
            <a:endParaRPr lang="en-US" dirty="0" smtClean="0"/>
          </a:p>
          <a:p>
            <a:r>
              <a:rPr lang="en-US" altLang="zh-CN" dirty="0" smtClean="0"/>
              <a:t>Projects</a:t>
            </a:r>
            <a:r>
              <a:rPr lang="zh-CN" altLang="en-US" dirty="0" smtClean="0"/>
              <a:t> </a:t>
            </a:r>
            <a:r>
              <a:rPr lang="en-US" dirty="0"/>
              <a:t>– </a:t>
            </a:r>
            <a:r>
              <a:rPr lang="en-US" altLang="zh-CN" dirty="0" smtClean="0"/>
              <a:t>30%</a:t>
            </a:r>
            <a:endParaRPr lang="en-US" dirty="0" smtClean="0"/>
          </a:p>
          <a:p>
            <a:r>
              <a:rPr lang="en-US" dirty="0" smtClean="0"/>
              <a:t>Midterm – </a:t>
            </a:r>
            <a:r>
              <a:rPr lang="en-US" dirty="0" smtClean="0"/>
              <a:t>2</a:t>
            </a:r>
            <a:r>
              <a:rPr lang="en-US" altLang="zh-CN" dirty="0" smtClean="0"/>
              <a:t>0</a:t>
            </a:r>
            <a:r>
              <a:rPr lang="en-US" dirty="0" smtClean="0"/>
              <a:t>%</a:t>
            </a:r>
            <a:endParaRPr lang="en-US" dirty="0" smtClean="0"/>
          </a:p>
          <a:p>
            <a:r>
              <a:rPr lang="en-US" dirty="0" smtClean="0"/>
              <a:t>Final – 30%</a:t>
            </a:r>
            <a:endParaRPr lang="en-US" dirty="0"/>
          </a:p>
        </p:txBody>
      </p:sp>
      <p:sp>
        <p:nvSpPr>
          <p:cNvPr id="4" name="Content Placeholder 2"/>
          <p:cNvSpPr txBox="1">
            <a:spLocks/>
          </p:cNvSpPr>
          <p:nvPr/>
        </p:nvSpPr>
        <p:spPr>
          <a:xfrm>
            <a:off x="5801138" y="1958147"/>
            <a:ext cx="5552662" cy="4522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smtClean="0"/>
              <a:t>Expect 5-6 homework assignments over the course.</a:t>
            </a:r>
          </a:p>
          <a:p>
            <a:pPr marL="0" indent="0">
              <a:buFont typeface="Arial"/>
              <a:buNone/>
            </a:pPr>
            <a:endParaRPr lang="en-US" sz="2400" dirty="0"/>
          </a:p>
          <a:p>
            <a:pPr marL="0" indent="0">
              <a:buNone/>
            </a:pPr>
            <a:r>
              <a:rPr lang="en-US" sz="2400" dirty="0" smtClean="0"/>
              <a:t>Homework submissions are individual, but feel free to discuss</a:t>
            </a:r>
            <a:r>
              <a:rPr lang="en-US" sz="2400" dirty="0" smtClean="0"/>
              <a:t>.</a:t>
            </a:r>
            <a:r>
              <a:rPr lang="zh-CN" altLang="en-US" sz="2400" dirty="0" smtClean="0"/>
              <a:t> </a:t>
            </a:r>
            <a:endParaRPr lang="en-US" altLang="zh-CN" sz="2400" dirty="0" smtClean="0"/>
          </a:p>
          <a:p>
            <a:pPr marL="0" indent="0">
              <a:buNone/>
            </a:pPr>
            <a:endParaRPr lang="en-US" sz="2400" u="sng" dirty="0"/>
          </a:p>
          <a:p>
            <a:pPr marL="0" indent="0">
              <a:buNone/>
            </a:pPr>
            <a:r>
              <a:rPr lang="en-US" sz="2400" dirty="0"/>
              <a:t>3 flexible days </a:t>
            </a:r>
            <a:r>
              <a:rPr lang="en-US" altLang="zh-CN" sz="2400" dirty="0" smtClean="0"/>
              <a:t>for</a:t>
            </a:r>
            <a:r>
              <a:rPr lang="zh-CN" altLang="en-US" sz="2400" dirty="0" smtClean="0"/>
              <a:t> </a:t>
            </a:r>
            <a:r>
              <a:rPr lang="en-US" altLang="zh-CN" sz="2400" dirty="0" smtClean="0"/>
              <a:t>project</a:t>
            </a:r>
            <a:r>
              <a:rPr lang="zh-CN" altLang="en-US" sz="2400" dirty="0" smtClean="0"/>
              <a:t> </a:t>
            </a:r>
            <a:r>
              <a:rPr lang="en-US" altLang="zh-CN" sz="2400" dirty="0" smtClean="0"/>
              <a:t>submission,</a:t>
            </a:r>
            <a:r>
              <a:rPr lang="zh-CN" altLang="en-US" sz="2400" dirty="0" smtClean="0"/>
              <a:t> </a:t>
            </a:r>
            <a:r>
              <a:rPr lang="en-US" altLang="zh-CN" sz="2400" dirty="0" smtClean="0"/>
              <a:t>but</a:t>
            </a:r>
            <a:r>
              <a:rPr lang="zh-CN" altLang="en-US" sz="2400" dirty="0" smtClean="0"/>
              <a:t> </a:t>
            </a:r>
            <a:r>
              <a:rPr lang="en-US" altLang="zh-CN" sz="2400" dirty="0" smtClean="0"/>
              <a:t>not</a:t>
            </a:r>
            <a:r>
              <a:rPr lang="zh-CN" altLang="en-US" sz="2400" dirty="0" smtClean="0"/>
              <a:t> </a:t>
            </a:r>
            <a:r>
              <a:rPr lang="en-US" altLang="zh-CN" sz="2400" dirty="0" smtClean="0"/>
              <a:t>for</a:t>
            </a:r>
            <a:r>
              <a:rPr lang="zh-CN" altLang="en-US" sz="2400" dirty="0" smtClean="0"/>
              <a:t> </a:t>
            </a:r>
            <a:r>
              <a:rPr lang="en-US" altLang="zh-CN" sz="2400" dirty="0" smtClean="0"/>
              <a:t>homework.</a:t>
            </a:r>
            <a:endParaRPr lang="en-US" sz="2400" dirty="0" smtClean="0"/>
          </a:p>
        </p:txBody>
      </p:sp>
    </p:spTree>
    <p:extLst>
      <p:ext uri="{BB962C8B-B14F-4D97-AF65-F5344CB8AC3E}">
        <p14:creationId xmlns:p14="http://schemas.microsoft.com/office/powerpoint/2010/main" val="299502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Misconduct</a:t>
            </a:r>
            <a:endParaRPr lang="en-US" dirty="0"/>
          </a:p>
        </p:txBody>
      </p:sp>
      <p:sp>
        <p:nvSpPr>
          <p:cNvPr id="4" name="Content Placeholder 2"/>
          <p:cNvSpPr txBox="1">
            <a:spLocks/>
          </p:cNvSpPr>
          <p:nvPr/>
        </p:nvSpPr>
        <p:spPr>
          <a:xfrm>
            <a:off x="838200" y="2646680"/>
            <a:ext cx="10515600" cy="1715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Discuss all you like, in class and out.  However, all work you submit must be your own.  If you cheat on a test or copy someone else’s code/solutions for homework, you will be reported to the Committee on Academic Misconduct</a:t>
            </a:r>
            <a:r>
              <a:rPr lang="en-US" dirty="0" smtClean="0"/>
              <a:t>.</a:t>
            </a:r>
            <a:endParaRPr lang="en-US" dirty="0" smtClean="0"/>
          </a:p>
        </p:txBody>
      </p:sp>
    </p:spTree>
    <p:extLst>
      <p:ext uri="{BB962C8B-B14F-4D97-AF65-F5344CB8AC3E}">
        <p14:creationId xmlns:p14="http://schemas.microsoft.com/office/powerpoint/2010/main" val="15092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Textbook</a:t>
            </a:r>
          </a:p>
        </p:txBody>
      </p:sp>
      <p:sp>
        <p:nvSpPr>
          <p:cNvPr id="8195" name="Rectangle 3"/>
          <p:cNvSpPr>
            <a:spLocks noGrp="1" noChangeArrowheads="1"/>
          </p:cNvSpPr>
          <p:nvPr>
            <p:ph type="body" idx="1"/>
          </p:nvPr>
        </p:nvSpPr>
        <p:spPr>
          <a:xfrm>
            <a:off x="2711132" y="1470152"/>
            <a:ext cx="6888480" cy="4525963"/>
          </a:xfrm>
        </p:spPr>
        <p:txBody>
          <a:bodyPr>
            <a:normAutofit lnSpcReduction="10000"/>
          </a:bodyPr>
          <a:lstStyle/>
          <a:p>
            <a:pPr marL="0" indent="0" eaLnBrk="1" hangingPunct="1">
              <a:lnSpc>
                <a:spcPct val="80000"/>
              </a:lnSpc>
              <a:buNone/>
            </a:pPr>
            <a:r>
              <a:rPr lang="en-US" sz="2133" dirty="0" smtClean="0"/>
              <a:t>Not required, but if you want to read more, I recommend</a:t>
            </a:r>
            <a:endParaRPr lang="en-US" sz="2133" dirty="0"/>
          </a:p>
          <a:p>
            <a:pPr lvl="1" eaLnBrk="1" hangingPunct="1">
              <a:lnSpc>
                <a:spcPct val="80000"/>
              </a:lnSpc>
            </a:pPr>
            <a:endParaRPr lang="en-US" sz="1067" dirty="0"/>
          </a:p>
          <a:p>
            <a:pPr lvl="1" eaLnBrk="1" hangingPunct="1">
              <a:lnSpc>
                <a:spcPct val="80000"/>
              </a:lnSpc>
            </a:pPr>
            <a:r>
              <a:rPr lang="en-US" sz="1867" dirty="0"/>
              <a:t>Russell &amp; </a:t>
            </a:r>
            <a:r>
              <a:rPr lang="en-US" sz="1867" dirty="0" err="1"/>
              <a:t>Norvig</a:t>
            </a:r>
            <a:r>
              <a:rPr lang="en-US" sz="1867" dirty="0"/>
              <a:t>, AI: A Modern Approach, 3</a:t>
            </a:r>
            <a:r>
              <a:rPr lang="en-US" sz="1867" baseline="30000" dirty="0"/>
              <a:t>rd</a:t>
            </a:r>
            <a:r>
              <a:rPr lang="en-US" sz="1867" dirty="0"/>
              <a:t> Ed.</a:t>
            </a:r>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r>
              <a:rPr lang="en-US" sz="1867" dirty="0"/>
              <a:t>Warning: Not a course textbook, so </a:t>
            </a:r>
            <a:r>
              <a:rPr lang="en-US" sz="1867" dirty="0" smtClean="0"/>
              <a:t>lectures will not </a:t>
            </a:r>
            <a:r>
              <a:rPr lang="en-US" sz="1867" dirty="0"/>
              <a:t>necessarily follow the presentation in the book.</a:t>
            </a:r>
          </a:p>
          <a:p>
            <a:pPr eaLnBrk="1" hangingPunct="1">
              <a:lnSpc>
                <a:spcPct val="80000"/>
              </a:lnSpc>
            </a:pPr>
            <a:endParaRPr lang="en-US" sz="2133" dirty="0"/>
          </a:p>
          <a:p>
            <a:pPr eaLnBrk="1" hangingPunct="1">
              <a:lnSpc>
                <a:spcPct val="80000"/>
              </a:lnSpc>
              <a:buFont typeface="Wingdings" pitchFamily="2" charset="2"/>
              <a:buNone/>
            </a:pPr>
            <a:endParaRPr lang="en-US" sz="2133" dirty="0"/>
          </a:p>
        </p:txBody>
      </p:sp>
      <p:pic>
        <p:nvPicPr>
          <p:cNvPr id="8196" name="Picture 9" descr="http://aima.cs.berkeley.edu/cover2.jpg"/>
          <p:cNvPicPr>
            <a:picLocks noChangeAspect="1" noChangeArrowheads="1"/>
          </p:cNvPicPr>
          <p:nvPr/>
        </p:nvPicPr>
        <p:blipFill>
          <a:blip r:embed="rId2" cstate="print"/>
          <a:srcRect/>
          <a:stretch>
            <a:fillRect/>
          </a:stretch>
        </p:blipFill>
        <p:spPr bwMode="auto">
          <a:xfrm>
            <a:off x="5122228" y="2470733"/>
            <a:ext cx="1947544" cy="2524799"/>
          </a:xfrm>
          <a:prstGeom prst="rect">
            <a:avLst/>
          </a:prstGeom>
          <a:noFill/>
          <a:ln w="9525">
            <a:noFill/>
            <a:miter lim="800000"/>
            <a:headEnd/>
            <a:tailEnd/>
          </a:ln>
        </p:spPr>
      </p:pic>
    </p:spTree>
    <p:extLst>
      <p:ext uri="{BB962C8B-B14F-4D97-AF65-F5344CB8AC3E}">
        <p14:creationId xmlns:p14="http://schemas.microsoft.com/office/powerpoint/2010/main" val="307474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pic>
        <p:nvPicPr>
          <p:cNvPr id="8" name="Picture 7"/>
          <p:cNvPicPr>
            <a:picLocks noChangeAspect="1"/>
          </p:cNvPicPr>
          <p:nvPr/>
        </p:nvPicPr>
        <p:blipFill>
          <a:blip r:embed="rId2"/>
          <a:stretch>
            <a:fillRect/>
          </a:stretch>
        </p:blipFill>
        <p:spPr>
          <a:xfrm>
            <a:off x="2712710" y="1308100"/>
            <a:ext cx="6766580" cy="5245100"/>
          </a:xfrm>
          <a:prstGeom prst="rect">
            <a:avLst/>
          </a:prstGeom>
        </p:spPr>
      </p:pic>
    </p:spTree>
    <p:extLst>
      <p:ext uri="{BB962C8B-B14F-4D97-AF65-F5344CB8AC3E}">
        <p14:creationId xmlns:p14="http://schemas.microsoft.com/office/powerpoint/2010/main" val="557041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8923" y="2806227"/>
            <a:ext cx="3140764" cy="830997"/>
          </a:xfrm>
          <a:prstGeom prst="rect">
            <a:avLst/>
          </a:prstGeom>
          <a:noFill/>
        </p:spPr>
        <p:txBody>
          <a:bodyPr wrap="square" rtlCol="0">
            <a:spAutoFit/>
          </a:bodyPr>
          <a:lstStyle/>
          <a:p>
            <a:pPr algn="ctr"/>
            <a:r>
              <a:rPr lang="en-US" sz="4800" dirty="0" smtClean="0"/>
              <a:t>What is AI?</a:t>
            </a:r>
            <a:endParaRPr lang="en-US" sz="48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6695" y="1521515"/>
            <a:ext cx="3037389" cy="3400423"/>
          </a:xfrm>
          <a:prstGeom prst="rect">
            <a:avLst/>
          </a:prstGeom>
          <a:noFill/>
        </p:spPr>
      </p:pic>
    </p:spTree>
    <p:extLst>
      <p:ext uri="{BB962C8B-B14F-4D97-AF65-F5344CB8AC3E}">
        <p14:creationId xmlns:p14="http://schemas.microsoft.com/office/powerpoint/2010/main" val="1616586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Culture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922" y="1648515"/>
            <a:ext cx="3810000" cy="2222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981" y="1521376"/>
            <a:ext cx="2491408" cy="2491408"/>
          </a:xfrm>
          <a:prstGeom prst="rect">
            <a:avLst/>
          </a:prstGeom>
        </p:spPr>
      </p:pic>
      <p:pic>
        <p:nvPicPr>
          <p:cNvPr id="6" name="Picture 8" descr="matrix-smith-dvd2"/>
          <p:cNvPicPr>
            <a:picLocks noChangeAspect="1" noChangeArrowheads="1"/>
          </p:cNvPicPr>
          <p:nvPr/>
        </p:nvPicPr>
        <p:blipFill>
          <a:blip r:embed="rId4" cstate="print"/>
          <a:srcRect t="9573" b="10638"/>
          <a:stretch>
            <a:fillRect/>
          </a:stretch>
        </p:blipFill>
        <p:spPr bwMode="auto">
          <a:xfrm>
            <a:off x="1311965" y="4619762"/>
            <a:ext cx="3385720" cy="1800915"/>
          </a:xfrm>
          <a:prstGeom prst="rect">
            <a:avLst/>
          </a:prstGeom>
          <a:noFill/>
          <a:ln w="9525">
            <a:noFill/>
            <a:miter lim="800000"/>
            <a:headEnd/>
            <a:tailEnd/>
          </a:ln>
        </p:spPr>
      </p:pic>
      <p:pic>
        <p:nvPicPr>
          <p:cNvPr id="7" name="Picture 4" descr="http://images3.wikia.nocookie.net/__cb58379/half-life/en/images/d/d5/Glados_new_lair.jpg"/>
          <p:cNvPicPr>
            <a:picLocks noChangeAspect="1" noChangeArrowheads="1"/>
          </p:cNvPicPr>
          <p:nvPr/>
        </p:nvPicPr>
        <p:blipFill>
          <a:blip r:embed="rId5" cstate="print">
            <a:lum bright="20000" contrast="30000"/>
          </a:blip>
          <a:srcRect/>
          <a:stretch>
            <a:fillRect/>
          </a:stretch>
        </p:blipFill>
        <p:spPr bwMode="auto">
          <a:xfrm>
            <a:off x="7476711" y="4395544"/>
            <a:ext cx="2999132" cy="2249349"/>
          </a:xfrm>
          <a:prstGeom prst="rect">
            <a:avLst/>
          </a:prstGeom>
          <a:noFill/>
        </p:spPr>
      </p:pic>
    </p:spTree>
    <p:extLst>
      <p:ext uri="{BB962C8B-B14F-4D97-AF65-F5344CB8AC3E}">
        <p14:creationId xmlns:p14="http://schemas.microsoft.com/office/powerpoint/2010/main" val="1107953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Turing Test</a:t>
            </a:r>
            <a:endParaRPr lang="en-US" dirty="0"/>
          </a:p>
        </p:txBody>
      </p:sp>
      <p:sp>
        <p:nvSpPr>
          <p:cNvPr id="3" name="Content Placeholder 2"/>
          <p:cNvSpPr>
            <a:spLocks noGrp="1"/>
          </p:cNvSpPr>
          <p:nvPr>
            <p:ph idx="1"/>
          </p:nvPr>
        </p:nvSpPr>
        <p:spPr/>
        <p:txBody>
          <a:bodyPr/>
          <a:lstStyle/>
          <a:p>
            <a:pPr marL="0" indent="0">
              <a:buNone/>
            </a:pPr>
            <a:r>
              <a:rPr lang="en-US" dirty="0" smtClean="0"/>
              <a:t>Ingredients:</a:t>
            </a:r>
          </a:p>
          <a:p>
            <a:r>
              <a:rPr lang="en-US" dirty="0" smtClean="0"/>
              <a:t>Human Judge, unknown Entity</a:t>
            </a:r>
          </a:p>
          <a:p>
            <a:r>
              <a:rPr lang="en-US" dirty="0" smtClean="0"/>
              <a:t>2 computer terminals in different rooms</a:t>
            </a:r>
          </a:p>
          <a:p>
            <a:endParaRPr lang="en-US" dirty="0"/>
          </a:p>
          <a:p>
            <a:pPr marL="0" indent="0">
              <a:buNone/>
            </a:pPr>
            <a:r>
              <a:rPr lang="en-US" dirty="0" smtClean="0"/>
              <a:t>Recipe:</a:t>
            </a:r>
          </a:p>
          <a:p>
            <a:r>
              <a:rPr lang="en-US" dirty="0" smtClean="0"/>
              <a:t>Have human Judge sit at one computer</a:t>
            </a:r>
          </a:p>
          <a:p>
            <a:r>
              <a:rPr lang="en-US" dirty="0" smtClean="0"/>
              <a:t>Judge converses with Entity via chat window for 5 minutes</a:t>
            </a:r>
          </a:p>
          <a:p>
            <a:r>
              <a:rPr lang="en-US" dirty="0" smtClean="0"/>
              <a:t>Judge decides if Entity is human or computer</a:t>
            </a:r>
            <a:endParaRPr lang="en-US" dirty="0"/>
          </a:p>
        </p:txBody>
      </p:sp>
    </p:spTree>
    <p:extLst>
      <p:ext uri="{BB962C8B-B14F-4D97-AF65-F5344CB8AC3E}">
        <p14:creationId xmlns:p14="http://schemas.microsoft.com/office/powerpoint/2010/main" val="1085674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B05F9-84A9-B047-A346-68DB6A5C69F0}" vid="{D4853D83-D962-D44A-AB1D-3B1A9DED53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TotalTime>
  <Words>1270</Words>
  <Application>Microsoft Macintosh PowerPoint</Application>
  <PresentationFormat>Widescreen</PresentationFormat>
  <Paragraphs>247</Paragraphs>
  <Slides>24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Calibri Light</vt:lpstr>
      <vt:lpstr>DengXian</vt:lpstr>
      <vt:lpstr>Helvetica</vt:lpstr>
      <vt:lpstr>Lucida Grande</vt:lpstr>
      <vt:lpstr>Wingdings</vt:lpstr>
      <vt:lpstr>Arial</vt:lpstr>
      <vt:lpstr>Office Theme</vt:lpstr>
      <vt:lpstr>CSE 3521: Intro to Artificial Intelligence</vt:lpstr>
      <vt:lpstr>Course Information</vt:lpstr>
      <vt:lpstr>Homework and Grading</vt:lpstr>
      <vt:lpstr>Academic Misconduct</vt:lpstr>
      <vt:lpstr>Textbook</vt:lpstr>
      <vt:lpstr>Python</vt:lpstr>
      <vt:lpstr>PowerPoint Presentation</vt:lpstr>
      <vt:lpstr>AI in Culture</vt:lpstr>
      <vt:lpstr>The Turing Test</vt:lpstr>
      <vt:lpstr>Which is which?</vt:lpstr>
      <vt:lpstr>What good is passing the Turing Test?</vt:lpstr>
      <vt:lpstr>What isn’t it, though?</vt:lpstr>
      <vt:lpstr>What is AI?</vt:lpstr>
      <vt:lpstr>Rational Decisions</vt:lpstr>
      <vt:lpstr>A (Short) History of AI</vt:lpstr>
      <vt:lpstr>What Can AI Do?</vt:lpstr>
      <vt:lpstr>Natural Language</vt:lpstr>
      <vt:lpstr>Vision (Perception)</vt:lpstr>
      <vt:lpstr>Robotics</vt:lpstr>
      <vt:lpstr>Logic</vt:lpstr>
      <vt:lpstr>Game Playing</vt:lpstr>
      <vt:lpstr>Decision Making</vt:lpstr>
      <vt:lpstr>This Course</vt:lpstr>
      <vt:lpstr>Next Time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3521: Intro to Artificial Intelligence</dc:title>
  <dc:creator>Newman-Griffis, Denis R.</dc:creator>
  <cp:lastModifiedBy>Wuwei Lan</cp:lastModifiedBy>
  <cp:revision>58</cp:revision>
  <dcterms:created xsi:type="dcterms:W3CDTF">2017-08-18T18:18:42Z</dcterms:created>
  <dcterms:modified xsi:type="dcterms:W3CDTF">2019-01-05T19:10:16Z</dcterms:modified>
</cp:coreProperties>
</file>